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2" r:id="rId5"/>
    <p:sldId id="264" r:id="rId6"/>
    <p:sldId id="265" r:id="rId7"/>
    <p:sldId id="266" r:id="rId8"/>
    <p:sldId id="269" r:id="rId9"/>
    <p:sldId id="268" r:id="rId10"/>
    <p:sldId id="271" r:id="rId11"/>
    <p:sldId id="270" r:id="rId12"/>
    <p:sldId id="273" r:id="rId13"/>
    <p:sldId id="272" r:id="rId14"/>
    <p:sldId id="274" r:id="rId15"/>
    <p:sldId id="275" r:id="rId16"/>
    <p:sldId id="276" r:id="rId17"/>
    <p:sldId id="277" r:id="rId18"/>
    <p:sldId id="278" r:id="rId19"/>
    <p:sldId id="279" r:id="rId20"/>
    <p:sldId id="280" r:id="rId21"/>
    <p:sldId id="281" r:id="rId22"/>
    <p:sldId id="282" r:id="rId23"/>
  </p:sldIdLst>
  <p:sldSz cx="155448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4896" userDrawn="1">
          <p15:clr>
            <a:srgbClr val="A4A3A4"/>
          </p15:clr>
        </p15:guide>
        <p15:guide id="3" pos="288" userDrawn="1">
          <p15:clr>
            <a:srgbClr val="A4A3A4"/>
          </p15:clr>
        </p15:guide>
        <p15:guide id="5" orient="horz" pos="288" userDrawn="1">
          <p15:clr>
            <a:srgbClr val="A4A3A4"/>
          </p15:clr>
        </p15:guide>
        <p15:guide id="6" orient="horz" pos="6048" userDrawn="1">
          <p15:clr>
            <a:srgbClr val="A4A3A4"/>
          </p15:clr>
        </p15:guide>
        <p15:guide id="10" pos="3336" userDrawn="1">
          <p15:clr>
            <a:srgbClr val="A4A3A4"/>
          </p15:clr>
        </p15:guide>
        <p15:guide id="11" pos="1584" userDrawn="1">
          <p15:clr>
            <a:srgbClr val="A4A3A4"/>
          </p15:clr>
        </p15:guide>
        <p15:guide id="13" orient="horz" pos="792" userDrawn="1">
          <p15:clr>
            <a:srgbClr val="A4A3A4"/>
          </p15:clr>
        </p15:guide>
        <p15:guide id="14" orient="horz" pos="1248" userDrawn="1">
          <p15:clr>
            <a:srgbClr val="A4A3A4"/>
          </p15:clr>
        </p15:guide>
        <p15:guide id="15" pos="9504" userDrawn="1">
          <p15:clr>
            <a:srgbClr val="A4A3A4"/>
          </p15:clr>
        </p15:guide>
        <p15:guide id="16" orient="horz" pos="4512" userDrawn="1">
          <p15:clr>
            <a:srgbClr val="A4A3A4"/>
          </p15:clr>
        </p15:guide>
        <p15:guide id="17" pos="6264" userDrawn="1">
          <p15:clr>
            <a:srgbClr val="A4A3A4"/>
          </p15:clr>
        </p15:guide>
        <p15:guide id="18" orient="horz" pos="232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6F0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p:scale>
          <a:sx n="50" d="100"/>
          <a:sy n="50" d="100"/>
        </p:scale>
        <p:origin x="605" y="254"/>
      </p:cViewPr>
      <p:guideLst>
        <p:guide orient="horz" pos="3168"/>
        <p:guide pos="4896"/>
        <p:guide pos="288"/>
        <p:guide orient="horz" pos="288"/>
        <p:guide orient="horz" pos="6048"/>
        <p:guide pos="3336"/>
        <p:guide pos="1584"/>
        <p:guide orient="horz" pos="792"/>
        <p:guide orient="horz" pos="1248"/>
        <p:guide pos="9504"/>
        <p:guide orient="horz" pos="4512"/>
        <p:guide pos="6264"/>
        <p:guide orient="horz" pos="232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65860" y="1646133"/>
            <a:ext cx="13213080" cy="3501813"/>
          </a:xfrm>
        </p:spPr>
        <p:txBody>
          <a:bodyPr anchor="b"/>
          <a:lstStyle>
            <a:lvl1pPr algn="ctr">
              <a:defRPr sz="8800"/>
            </a:lvl1pPr>
          </a:lstStyle>
          <a:p>
            <a:r>
              <a:rPr lang="en-US"/>
              <a:t>Click to edit Master title style</a:t>
            </a:r>
            <a:endParaRPr lang="en-US" dirty="0"/>
          </a:p>
        </p:txBody>
      </p:sp>
      <p:sp>
        <p:nvSpPr>
          <p:cNvPr id="3" name="Subtitle 2"/>
          <p:cNvSpPr>
            <a:spLocks noGrp="1"/>
          </p:cNvSpPr>
          <p:nvPr>
            <p:ph type="subTitle" idx="1"/>
          </p:nvPr>
        </p:nvSpPr>
        <p:spPr>
          <a:xfrm>
            <a:off x="1943100" y="5282989"/>
            <a:ext cx="11658600" cy="2428451"/>
          </a:xfrm>
        </p:spPr>
        <p:txBody>
          <a:bodyPr/>
          <a:lstStyle>
            <a:lvl1pPr marL="0" indent="0" algn="ctr">
              <a:buNone/>
              <a:defRPr sz="3520"/>
            </a:lvl1pPr>
            <a:lvl2pPr marL="670575" indent="0" algn="ctr">
              <a:buNone/>
              <a:defRPr sz="2933"/>
            </a:lvl2pPr>
            <a:lvl3pPr marL="1341150" indent="0" algn="ctr">
              <a:buNone/>
              <a:defRPr sz="2640"/>
            </a:lvl3pPr>
            <a:lvl4pPr marL="2011726" indent="0" algn="ctr">
              <a:buNone/>
              <a:defRPr sz="2347"/>
            </a:lvl4pPr>
            <a:lvl5pPr marL="2682301" indent="0" algn="ctr">
              <a:buNone/>
              <a:defRPr sz="2347"/>
            </a:lvl5pPr>
            <a:lvl6pPr marL="3352876" indent="0" algn="ctr">
              <a:buNone/>
              <a:defRPr sz="2347"/>
            </a:lvl6pPr>
            <a:lvl7pPr marL="4023451" indent="0" algn="ctr">
              <a:buNone/>
              <a:defRPr sz="2347"/>
            </a:lvl7pPr>
            <a:lvl8pPr marL="4694027" indent="0" algn="ctr">
              <a:buNone/>
              <a:defRPr sz="2347"/>
            </a:lvl8pPr>
            <a:lvl9pPr marL="5364602" indent="0" algn="ctr">
              <a:buNone/>
              <a:defRPr sz="2347"/>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F51A957-90A3-4E6A-8F11-D693BF8C18D4}" type="datetimeFigureOut">
              <a:rPr lang="en-US" smtClean="0"/>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E4FB1-A2F4-4D71-85E8-7758E9C8BBD3}" type="slidenum">
              <a:rPr lang="en-US" smtClean="0"/>
              <a:t>‹#›</a:t>
            </a:fld>
            <a:endParaRPr lang="en-US"/>
          </a:p>
        </p:txBody>
      </p:sp>
    </p:spTree>
    <p:extLst>
      <p:ext uri="{BB962C8B-B14F-4D97-AF65-F5344CB8AC3E}">
        <p14:creationId xmlns:p14="http://schemas.microsoft.com/office/powerpoint/2010/main" val="3532228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51A957-90A3-4E6A-8F11-D693BF8C18D4}" type="datetimeFigureOut">
              <a:rPr lang="en-US" smtClean="0"/>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E4FB1-A2F4-4D71-85E8-7758E9C8BBD3}" type="slidenum">
              <a:rPr lang="en-US" smtClean="0"/>
              <a:t>‹#›</a:t>
            </a:fld>
            <a:endParaRPr lang="en-US"/>
          </a:p>
        </p:txBody>
      </p:sp>
    </p:spTree>
    <p:extLst>
      <p:ext uri="{BB962C8B-B14F-4D97-AF65-F5344CB8AC3E}">
        <p14:creationId xmlns:p14="http://schemas.microsoft.com/office/powerpoint/2010/main" val="1187055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0610" y="2507618"/>
            <a:ext cx="13407390" cy="4184014"/>
          </a:xfrm>
        </p:spPr>
        <p:txBody>
          <a:bodyPr anchor="b"/>
          <a:lstStyle>
            <a:lvl1pPr>
              <a:defRPr sz="8800"/>
            </a:lvl1pPr>
          </a:lstStyle>
          <a:p>
            <a:r>
              <a:rPr lang="en-US"/>
              <a:t>Click to edit Master title style</a:t>
            </a:r>
            <a:endParaRPr lang="en-US" dirty="0"/>
          </a:p>
        </p:txBody>
      </p:sp>
      <p:sp>
        <p:nvSpPr>
          <p:cNvPr id="3" name="Text Placeholder 2"/>
          <p:cNvSpPr>
            <a:spLocks noGrp="1"/>
          </p:cNvSpPr>
          <p:nvPr>
            <p:ph type="body" idx="1"/>
          </p:nvPr>
        </p:nvSpPr>
        <p:spPr>
          <a:xfrm>
            <a:off x="1060610" y="6731215"/>
            <a:ext cx="13407390" cy="2200274"/>
          </a:xfrm>
        </p:spPr>
        <p:txBody>
          <a:bodyPr/>
          <a:lstStyle>
            <a:lvl1pPr marL="0" indent="0">
              <a:buNone/>
              <a:defRPr sz="3520">
                <a:solidFill>
                  <a:schemeClr val="tx1"/>
                </a:solidFill>
              </a:defRPr>
            </a:lvl1pPr>
            <a:lvl2pPr marL="670575" indent="0">
              <a:buNone/>
              <a:defRPr sz="2933">
                <a:solidFill>
                  <a:schemeClr val="tx1">
                    <a:tint val="75000"/>
                  </a:schemeClr>
                </a:solidFill>
              </a:defRPr>
            </a:lvl2pPr>
            <a:lvl3pPr marL="1341150" indent="0">
              <a:buNone/>
              <a:defRPr sz="2640">
                <a:solidFill>
                  <a:schemeClr val="tx1">
                    <a:tint val="75000"/>
                  </a:schemeClr>
                </a:solidFill>
              </a:defRPr>
            </a:lvl3pPr>
            <a:lvl4pPr marL="2011726" indent="0">
              <a:buNone/>
              <a:defRPr sz="2347">
                <a:solidFill>
                  <a:schemeClr val="tx1">
                    <a:tint val="75000"/>
                  </a:schemeClr>
                </a:solidFill>
              </a:defRPr>
            </a:lvl4pPr>
            <a:lvl5pPr marL="2682301" indent="0">
              <a:buNone/>
              <a:defRPr sz="2347">
                <a:solidFill>
                  <a:schemeClr val="tx1">
                    <a:tint val="75000"/>
                  </a:schemeClr>
                </a:solidFill>
              </a:defRPr>
            </a:lvl5pPr>
            <a:lvl6pPr marL="3352876" indent="0">
              <a:buNone/>
              <a:defRPr sz="2347">
                <a:solidFill>
                  <a:schemeClr val="tx1">
                    <a:tint val="75000"/>
                  </a:schemeClr>
                </a:solidFill>
              </a:defRPr>
            </a:lvl6pPr>
            <a:lvl7pPr marL="4023451" indent="0">
              <a:buNone/>
              <a:defRPr sz="2347">
                <a:solidFill>
                  <a:schemeClr val="tx1">
                    <a:tint val="75000"/>
                  </a:schemeClr>
                </a:solidFill>
              </a:defRPr>
            </a:lvl7pPr>
            <a:lvl8pPr marL="4694027" indent="0">
              <a:buNone/>
              <a:defRPr sz="2347">
                <a:solidFill>
                  <a:schemeClr val="tx1">
                    <a:tint val="75000"/>
                  </a:schemeClr>
                </a:solidFill>
              </a:defRPr>
            </a:lvl8pPr>
            <a:lvl9pPr marL="5364602" indent="0">
              <a:buNone/>
              <a:defRPr sz="234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F51A957-90A3-4E6A-8F11-D693BF8C18D4}" type="datetimeFigureOut">
              <a:rPr lang="en-US" smtClean="0"/>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E4FB1-A2F4-4D71-85E8-7758E9C8BBD3}" type="slidenum">
              <a:rPr lang="en-US" smtClean="0"/>
              <a:t>‹#›</a:t>
            </a:fld>
            <a:endParaRPr lang="en-US"/>
          </a:p>
        </p:txBody>
      </p:sp>
    </p:spTree>
    <p:extLst>
      <p:ext uri="{BB962C8B-B14F-4D97-AF65-F5344CB8AC3E}">
        <p14:creationId xmlns:p14="http://schemas.microsoft.com/office/powerpoint/2010/main" val="2015404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8705" y="2677584"/>
            <a:ext cx="660654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69555" y="2677584"/>
            <a:ext cx="660654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F51A957-90A3-4E6A-8F11-D693BF8C18D4}" type="datetimeFigureOut">
              <a:rPr lang="en-US" smtClean="0"/>
              <a:t>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E4FB1-A2F4-4D71-85E8-7758E9C8BBD3}" type="slidenum">
              <a:rPr lang="en-US" smtClean="0"/>
              <a:t>‹#›</a:t>
            </a:fld>
            <a:endParaRPr lang="en-US"/>
          </a:p>
        </p:txBody>
      </p:sp>
    </p:spTree>
    <p:extLst>
      <p:ext uri="{BB962C8B-B14F-4D97-AF65-F5344CB8AC3E}">
        <p14:creationId xmlns:p14="http://schemas.microsoft.com/office/powerpoint/2010/main" val="3396157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70730" y="535519"/>
            <a:ext cx="13407390"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70731" y="2465706"/>
            <a:ext cx="6576178"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n-US"/>
              <a:t>Edit Master text styles</a:t>
            </a:r>
          </a:p>
        </p:txBody>
      </p:sp>
      <p:sp>
        <p:nvSpPr>
          <p:cNvPr id="4" name="Content Placeholder 3"/>
          <p:cNvSpPr>
            <a:spLocks noGrp="1"/>
          </p:cNvSpPr>
          <p:nvPr>
            <p:ph sz="half" idx="2"/>
          </p:nvPr>
        </p:nvSpPr>
        <p:spPr>
          <a:xfrm>
            <a:off x="1070731" y="3674110"/>
            <a:ext cx="6576178"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69556" y="2465706"/>
            <a:ext cx="6608565"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n-US"/>
              <a:t>Edit Master text styles</a:t>
            </a:r>
          </a:p>
        </p:txBody>
      </p:sp>
      <p:sp>
        <p:nvSpPr>
          <p:cNvPr id="6" name="Content Placeholder 5"/>
          <p:cNvSpPr>
            <a:spLocks noGrp="1"/>
          </p:cNvSpPr>
          <p:nvPr>
            <p:ph sz="quarter" idx="4"/>
          </p:nvPr>
        </p:nvSpPr>
        <p:spPr>
          <a:xfrm>
            <a:off x="7869556" y="3674110"/>
            <a:ext cx="6608565"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F51A957-90A3-4E6A-8F11-D693BF8C18D4}" type="datetimeFigureOut">
              <a:rPr lang="en-US" smtClean="0"/>
              <a:t>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7E4FB1-A2F4-4D71-85E8-7758E9C8BBD3}" type="slidenum">
              <a:rPr lang="en-US" smtClean="0"/>
              <a:t>‹#›</a:t>
            </a:fld>
            <a:endParaRPr lang="en-US"/>
          </a:p>
        </p:txBody>
      </p:sp>
    </p:spTree>
    <p:extLst>
      <p:ext uri="{BB962C8B-B14F-4D97-AF65-F5344CB8AC3E}">
        <p14:creationId xmlns:p14="http://schemas.microsoft.com/office/powerpoint/2010/main" val="285738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F51A957-90A3-4E6A-8F11-D693BF8C18D4}" type="datetimeFigureOut">
              <a:rPr lang="en-US" smtClean="0"/>
              <a:t>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7E4FB1-A2F4-4D71-85E8-7758E9C8BBD3}" type="slidenum">
              <a:rPr lang="en-US" smtClean="0"/>
              <a:t>‹#›</a:t>
            </a:fld>
            <a:endParaRPr lang="en-US"/>
          </a:p>
        </p:txBody>
      </p:sp>
    </p:spTree>
    <p:extLst>
      <p:ext uri="{BB962C8B-B14F-4D97-AF65-F5344CB8AC3E}">
        <p14:creationId xmlns:p14="http://schemas.microsoft.com/office/powerpoint/2010/main" val="1526432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51A957-90A3-4E6A-8F11-D693BF8C18D4}" type="datetimeFigureOut">
              <a:rPr lang="en-US" smtClean="0"/>
              <a:t>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7E4FB1-A2F4-4D71-85E8-7758E9C8BBD3}" type="slidenum">
              <a:rPr lang="en-US" smtClean="0"/>
              <a:t>‹#›</a:t>
            </a:fld>
            <a:endParaRPr lang="en-US"/>
          </a:p>
        </p:txBody>
      </p:sp>
    </p:spTree>
    <p:extLst>
      <p:ext uri="{BB962C8B-B14F-4D97-AF65-F5344CB8AC3E}">
        <p14:creationId xmlns:p14="http://schemas.microsoft.com/office/powerpoint/2010/main" val="842735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560"/>
            <a:ext cx="5013603" cy="2346960"/>
          </a:xfrm>
        </p:spPr>
        <p:txBody>
          <a:bodyPr anchor="b"/>
          <a:lstStyle>
            <a:lvl1pPr>
              <a:defRPr sz="4693"/>
            </a:lvl1pPr>
          </a:lstStyle>
          <a:p>
            <a:r>
              <a:rPr lang="en-US"/>
              <a:t>Click to edit Master title style</a:t>
            </a:r>
            <a:endParaRPr lang="en-US" dirty="0"/>
          </a:p>
        </p:txBody>
      </p:sp>
      <p:sp>
        <p:nvSpPr>
          <p:cNvPr id="3" name="Content Placeholder 2"/>
          <p:cNvSpPr>
            <a:spLocks noGrp="1"/>
          </p:cNvSpPr>
          <p:nvPr>
            <p:ph idx="1"/>
          </p:nvPr>
        </p:nvSpPr>
        <p:spPr>
          <a:xfrm>
            <a:off x="6608565" y="1448226"/>
            <a:ext cx="7869555" cy="7147983"/>
          </a:xfrm>
        </p:spPr>
        <p:txBody>
          <a:bodyPr/>
          <a:lstStyle>
            <a:lvl1pPr>
              <a:defRPr sz="4693"/>
            </a:lvl1pPr>
            <a:lvl2pPr>
              <a:defRPr sz="4107"/>
            </a:lvl2pPr>
            <a:lvl3pPr>
              <a:defRPr sz="3520"/>
            </a:lvl3pPr>
            <a:lvl4pPr>
              <a:defRPr sz="2933"/>
            </a:lvl4pPr>
            <a:lvl5pPr>
              <a:defRPr sz="2933"/>
            </a:lvl5pPr>
            <a:lvl6pPr>
              <a:defRPr sz="2933"/>
            </a:lvl6pPr>
            <a:lvl7pPr>
              <a:defRPr sz="2933"/>
            </a:lvl7pPr>
            <a:lvl8pPr>
              <a:defRPr sz="2933"/>
            </a:lvl8pPr>
            <a:lvl9pPr>
              <a:defRPr sz="29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0730" y="3017520"/>
            <a:ext cx="5013603"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n-US"/>
              <a:t>Edit Master text styles</a:t>
            </a:r>
          </a:p>
        </p:txBody>
      </p:sp>
      <p:sp>
        <p:nvSpPr>
          <p:cNvPr id="5" name="Date Placeholder 4"/>
          <p:cNvSpPr>
            <a:spLocks noGrp="1"/>
          </p:cNvSpPr>
          <p:nvPr>
            <p:ph type="dt" sz="half" idx="10"/>
          </p:nvPr>
        </p:nvSpPr>
        <p:spPr/>
        <p:txBody>
          <a:bodyPr/>
          <a:lstStyle/>
          <a:p>
            <a:fld id="{BF51A957-90A3-4E6A-8F11-D693BF8C18D4}" type="datetimeFigureOut">
              <a:rPr lang="en-US" smtClean="0"/>
              <a:t>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E4FB1-A2F4-4D71-85E8-7758E9C8BBD3}" type="slidenum">
              <a:rPr lang="en-US" smtClean="0"/>
              <a:t>‹#›</a:t>
            </a:fld>
            <a:endParaRPr lang="en-US"/>
          </a:p>
        </p:txBody>
      </p:sp>
    </p:spTree>
    <p:extLst>
      <p:ext uri="{BB962C8B-B14F-4D97-AF65-F5344CB8AC3E}">
        <p14:creationId xmlns:p14="http://schemas.microsoft.com/office/powerpoint/2010/main" val="2373679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560"/>
            <a:ext cx="5013603" cy="2346960"/>
          </a:xfrm>
        </p:spPr>
        <p:txBody>
          <a:bodyPr anchor="b"/>
          <a:lstStyle>
            <a:lvl1pPr>
              <a:defRPr sz="4693"/>
            </a:lvl1pPr>
          </a:lstStyle>
          <a:p>
            <a:r>
              <a:rPr lang="en-US"/>
              <a:t>Click to edit Master title style</a:t>
            </a:r>
            <a:endParaRPr lang="en-US" dirty="0"/>
          </a:p>
        </p:txBody>
      </p:sp>
      <p:sp>
        <p:nvSpPr>
          <p:cNvPr id="3" name="Picture Placeholder 2"/>
          <p:cNvSpPr>
            <a:spLocks noGrp="1" noChangeAspect="1"/>
          </p:cNvSpPr>
          <p:nvPr>
            <p:ph type="pic" idx="1"/>
          </p:nvPr>
        </p:nvSpPr>
        <p:spPr>
          <a:xfrm>
            <a:off x="6608565" y="1448226"/>
            <a:ext cx="7869555" cy="7147983"/>
          </a:xfrm>
        </p:spPr>
        <p:txBody>
          <a:bodyPr anchor="t"/>
          <a:lstStyle>
            <a:lvl1pPr marL="0" indent="0">
              <a:buNone/>
              <a:defRPr sz="4693"/>
            </a:lvl1pPr>
            <a:lvl2pPr marL="670575" indent="0">
              <a:buNone/>
              <a:defRPr sz="4107"/>
            </a:lvl2pPr>
            <a:lvl3pPr marL="1341150" indent="0">
              <a:buNone/>
              <a:defRPr sz="3520"/>
            </a:lvl3pPr>
            <a:lvl4pPr marL="2011726" indent="0">
              <a:buNone/>
              <a:defRPr sz="2933"/>
            </a:lvl4pPr>
            <a:lvl5pPr marL="2682301" indent="0">
              <a:buNone/>
              <a:defRPr sz="2933"/>
            </a:lvl5pPr>
            <a:lvl6pPr marL="3352876" indent="0">
              <a:buNone/>
              <a:defRPr sz="2933"/>
            </a:lvl6pPr>
            <a:lvl7pPr marL="4023451" indent="0">
              <a:buNone/>
              <a:defRPr sz="2933"/>
            </a:lvl7pPr>
            <a:lvl8pPr marL="4694027" indent="0">
              <a:buNone/>
              <a:defRPr sz="2933"/>
            </a:lvl8pPr>
            <a:lvl9pPr marL="5364602" indent="0">
              <a:buNone/>
              <a:defRPr sz="2933"/>
            </a:lvl9pPr>
          </a:lstStyle>
          <a:p>
            <a:r>
              <a:rPr lang="en-US"/>
              <a:t>Click icon to add picture</a:t>
            </a:r>
            <a:endParaRPr lang="en-US" dirty="0"/>
          </a:p>
        </p:txBody>
      </p:sp>
      <p:sp>
        <p:nvSpPr>
          <p:cNvPr id="4" name="Text Placeholder 3"/>
          <p:cNvSpPr>
            <a:spLocks noGrp="1"/>
          </p:cNvSpPr>
          <p:nvPr>
            <p:ph type="body" sz="half" idx="2"/>
          </p:nvPr>
        </p:nvSpPr>
        <p:spPr>
          <a:xfrm>
            <a:off x="1070730" y="3017520"/>
            <a:ext cx="5013603"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n-US"/>
              <a:t>Edit Master text styles</a:t>
            </a:r>
          </a:p>
        </p:txBody>
      </p:sp>
      <p:sp>
        <p:nvSpPr>
          <p:cNvPr id="5" name="Date Placeholder 4"/>
          <p:cNvSpPr>
            <a:spLocks noGrp="1"/>
          </p:cNvSpPr>
          <p:nvPr>
            <p:ph type="dt" sz="half" idx="10"/>
          </p:nvPr>
        </p:nvSpPr>
        <p:spPr/>
        <p:txBody>
          <a:bodyPr/>
          <a:lstStyle/>
          <a:p>
            <a:fld id="{BF51A957-90A3-4E6A-8F11-D693BF8C18D4}" type="datetimeFigureOut">
              <a:rPr lang="en-US" smtClean="0"/>
              <a:t>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E4FB1-A2F4-4D71-85E8-7758E9C8BBD3}" type="slidenum">
              <a:rPr lang="en-US" smtClean="0"/>
              <a:t>‹#›</a:t>
            </a:fld>
            <a:endParaRPr lang="en-US"/>
          </a:p>
        </p:txBody>
      </p:sp>
    </p:spTree>
    <p:extLst>
      <p:ext uri="{BB962C8B-B14F-4D97-AF65-F5344CB8AC3E}">
        <p14:creationId xmlns:p14="http://schemas.microsoft.com/office/powerpoint/2010/main" val="2031680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51A957-90A3-4E6A-8F11-D693BF8C18D4}" type="datetimeFigureOut">
              <a:rPr lang="en-US" smtClean="0"/>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E4FB1-A2F4-4D71-85E8-7758E9C8BBD3}" type="slidenum">
              <a:rPr lang="en-US" smtClean="0"/>
              <a:t>‹#›</a:t>
            </a:fld>
            <a:endParaRPr lang="en-US"/>
          </a:p>
        </p:txBody>
      </p:sp>
    </p:spTree>
    <p:extLst>
      <p:ext uri="{BB962C8B-B14F-4D97-AF65-F5344CB8AC3E}">
        <p14:creationId xmlns:p14="http://schemas.microsoft.com/office/powerpoint/2010/main" val="3974186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4248" y="535517"/>
            <a:ext cx="3351848"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8706" y="535517"/>
            <a:ext cx="9861233"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51A957-90A3-4E6A-8F11-D693BF8C18D4}" type="datetimeFigureOut">
              <a:rPr lang="en-US" smtClean="0"/>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E4FB1-A2F4-4D71-85E8-7758E9C8BBD3}" type="slidenum">
              <a:rPr lang="en-US" smtClean="0"/>
              <a:t>‹#›</a:t>
            </a:fld>
            <a:endParaRPr lang="en-US"/>
          </a:p>
        </p:txBody>
      </p:sp>
    </p:spTree>
    <p:extLst>
      <p:ext uri="{BB962C8B-B14F-4D97-AF65-F5344CB8AC3E}">
        <p14:creationId xmlns:p14="http://schemas.microsoft.com/office/powerpoint/2010/main" val="189734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8705" y="535519"/>
            <a:ext cx="13407390"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8705" y="2677584"/>
            <a:ext cx="13407390"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8705" y="9322649"/>
            <a:ext cx="3497580" cy="535517"/>
          </a:xfrm>
          <a:prstGeom prst="rect">
            <a:avLst/>
          </a:prstGeom>
        </p:spPr>
        <p:txBody>
          <a:bodyPr vert="horz" lIns="91440" tIns="45720" rIns="91440" bIns="45720" rtlCol="0" anchor="ctr"/>
          <a:lstStyle>
            <a:lvl1pPr algn="l">
              <a:defRPr sz="1760">
                <a:solidFill>
                  <a:schemeClr val="tx1">
                    <a:tint val="75000"/>
                  </a:schemeClr>
                </a:solidFill>
              </a:defRPr>
            </a:lvl1pPr>
          </a:lstStyle>
          <a:p>
            <a:fld id="{BF51A957-90A3-4E6A-8F11-D693BF8C18D4}" type="datetimeFigureOut">
              <a:rPr lang="en-US" smtClean="0"/>
              <a:t>2/6/2019</a:t>
            </a:fld>
            <a:endParaRPr lang="en-US"/>
          </a:p>
        </p:txBody>
      </p:sp>
      <p:sp>
        <p:nvSpPr>
          <p:cNvPr id="5" name="Footer Placeholder 4"/>
          <p:cNvSpPr>
            <a:spLocks noGrp="1"/>
          </p:cNvSpPr>
          <p:nvPr>
            <p:ph type="ftr" sz="quarter" idx="3"/>
          </p:nvPr>
        </p:nvSpPr>
        <p:spPr>
          <a:xfrm>
            <a:off x="5149215" y="9322649"/>
            <a:ext cx="5246370" cy="535517"/>
          </a:xfrm>
          <a:prstGeom prst="rect">
            <a:avLst/>
          </a:prstGeom>
        </p:spPr>
        <p:txBody>
          <a:bodyPr vert="horz" lIns="91440" tIns="45720" rIns="91440" bIns="45720" rtlCol="0" anchor="ctr"/>
          <a:lstStyle>
            <a:lvl1pPr algn="ctr">
              <a:defRPr sz="1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978515" y="9322649"/>
            <a:ext cx="3497580" cy="535517"/>
          </a:xfrm>
          <a:prstGeom prst="rect">
            <a:avLst/>
          </a:prstGeom>
        </p:spPr>
        <p:txBody>
          <a:bodyPr vert="horz" lIns="91440" tIns="45720" rIns="91440" bIns="45720" rtlCol="0" anchor="ctr"/>
          <a:lstStyle>
            <a:lvl1pPr algn="r">
              <a:defRPr sz="1760">
                <a:solidFill>
                  <a:schemeClr val="tx1">
                    <a:tint val="75000"/>
                  </a:schemeClr>
                </a:solidFill>
              </a:defRPr>
            </a:lvl1pPr>
          </a:lstStyle>
          <a:p>
            <a:fld id="{A77E4FB1-A2F4-4D71-85E8-7758E9C8BBD3}" type="slidenum">
              <a:rPr lang="en-US" smtClean="0"/>
              <a:t>‹#›</a:t>
            </a:fld>
            <a:endParaRPr lang="en-US"/>
          </a:p>
        </p:txBody>
      </p:sp>
    </p:spTree>
    <p:extLst>
      <p:ext uri="{BB962C8B-B14F-4D97-AF65-F5344CB8AC3E}">
        <p14:creationId xmlns:p14="http://schemas.microsoft.com/office/powerpoint/2010/main" val="18189823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41150" rtl="0" eaLnBrk="1" latinLnBrk="0" hangingPunct="1">
        <a:lnSpc>
          <a:spcPct val="90000"/>
        </a:lnSpc>
        <a:spcBef>
          <a:spcPct val="0"/>
        </a:spcBef>
        <a:buNone/>
        <a:defRPr sz="6453" kern="1200">
          <a:solidFill>
            <a:schemeClr val="tx1"/>
          </a:solidFill>
          <a:latin typeface="+mj-lt"/>
          <a:ea typeface="+mj-ea"/>
          <a:cs typeface="+mj-cs"/>
        </a:defRPr>
      </a:lvl1pPr>
    </p:titleStyle>
    <p:bodyStyle>
      <a:lvl1pPr marL="335288" indent="-335288" algn="l" defTabSz="1341150" rtl="0" eaLnBrk="1" latinLnBrk="0" hangingPunct="1">
        <a:lnSpc>
          <a:spcPct val="90000"/>
        </a:lnSpc>
        <a:spcBef>
          <a:spcPts val="1467"/>
        </a:spcBef>
        <a:buFont typeface="Arial" panose="020B0604020202020204" pitchFamily="34" charset="0"/>
        <a:buChar char="•"/>
        <a:defRPr sz="4107" kern="1200">
          <a:solidFill>
            <a:schemeClr val="tx1"/>
          </a:solidFill>
          <a:latin typeface="+mn-lt"/>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kern="1200">
          <a:solidFill>
            <a:schemeClr val="tx1"/>
          </a:solidFill>
          <a:latin typeface="+mn-lt"/>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kern="1200">
          <a:solidFill>
            <a:schemeClr val="tx1"/>
          </a:solidFill>
          <a:latin typeface="+mn-lt"/>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150" rtl="0" eaLnBrk="1" latinLnBrk="0" hangingPunct="1">
        <a:defRPr sz="2640" kern="1200">
          <a:solidFill>
            <a:schemeClr val="tx1"/>
          </a:solidFill>
          <a:latin typeface="+mn-lt"/>
          <a:ea typeface="+mn-ea"/>
          <a:cs typeface="+mn-cs"/>
        </a:defRPr>
      </a:lvl1pPr>
      <a:lvl2pPr marL="670575" algn="l" defTabSz="1341150" rtl="0" eaLnBrk="1" latinLnBrk="0" hangingPunct="1">
        <a:defRPr sz="2640" kern="1200">
          <a:solidFill>
            <a:schemeClr val="tx1"/>
          </a:solidFill>
          <a:latin typeface="+mn-lt"/>
          <a:ea typeface="+mn-ea"/>
          <a:cs typeface="+mn-cs"/>
        </a:defRPr>
      </a:lvl2pPr>
      <a:lvl3pPr marL="1341150" algn="l" defTabSz="1341150" rtl="0" eaLnBrk="1" latinLnBrk="0" hangingPunct="1">
        <a:defRPr sz="2640" kern="1200">
          <a:solidFill>
            <a:schemeClr val="tx1"/>
          </a:solidFill>
          <a:latin typeface="+mn-lt"/>
          <a:ea typeface="+mn-ea"/>
          <a:cs typeface="+mn-cs"/>
        </a:defRPr>
      </a:lvl3pPr>
      <a:lvl4pPr marL="2011726" algn="l" defTabSz="1341150" rtl="0" eaLnBrk="1" latinLnBrk="0" hangingPunct="1">
        <a:defRPr sz="2640" kern="1200">
          <a:solidFill>
            <a:schemeClr val="tx1"/>
          </a:solidFill>
          <a:latin typeface="+mn-lt"/>
          <a:ea typeface="+mn-ea"/>
          <a:cs typeface="+mn-cs"/>
        </a:defRPr>
      </a:lvl4pPr>
      <a:lvl5pPr marL="2682301" algn="l" defTabSz="1341150" rtl="0" eaLnBrk="1" latinLnBrk="0" hangingPunct="1">
        <a:defRPr sz="2640" kern="1200">
          <a:solidFill>
            <a:schemeClr val="tx1"/>
          </a:solidFill>
          <a:latin typeface="+mn-lt"/>
          <a:ea typeface="+mn-ea"/>
          <a:cs typeface="+mn-cs"/>
        </a:defRPr>
      </a:lvl5pPr>
      <a:lvl6pPr marL="3352876" algn="l" defTabSz="1341150" rtl="0" eaLnBrk="1" latinLnBrk="0" hangingPunct="1">
        <a:defRPr sz="2640" kern="1200">
          <a:solidFill>
            <a:schemeClr val="tx1"/>
          </a:solidFill>
          <a:latin typeface="+mn-lt"/>
          <a:ea typeface="+mn-ea"/>
          <a:cs typeface="+mn-cs"/>
        </a:defRPr>
      </a:lvl6pPr>
      <a:lvl7pPr marL="4023451" algn="l" defTabSz="1341150" rtl="0" eaLnBrk="1" latinLnBrk="0" hangingPunct="1">
        <a:defRPr sz="2640" kern="1200">
          <a:solidFill>
            <a:schemeClr val="tx1"/>
          </a:solidFill>
          <a:latin typeface="+mn-lt"/>
          <a:ea typeface="+mn-ea"/>
          <a:cs typeface="+mn-cs"/>
        </a:defRPr>
      </a:lvl7pPr>
      <a:lvl8pPr marL="4694027" algn="l" defTabSz="1341150" rtl="0" eaLnBrk="1" latinLnBrk="0" hangingPunct="1">
        <a:defRPr sz="2640" kern="1200">
          <a:solidFill>
            <a:schemeClr val="tx1"/>
          </a:solidFill>
          <a:latin typeface="+mn-lt"/>
          <a:ea typeface="+mn-ea"/>
          <a:cs typeface="+mn-cs"/>
        </a:defRPr>
      </a:lvl8pPr>
      <a:lvl9pPr marL="5364602" algn="l" defTabSz="1341150"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0D9FE22-6CC6-4FA3-90A9-4F2847783416}"/>
              </a:ext>
            </a:extLst>
          </p:cNvPr>
          <p:cNvPicPr>
            <a:picLocks noChangeAspect="1"/>
          </p:cNvPicPr>
          <p:nvPr/>
        </p:nvPicPr>
        <p:blipFill rotWithShape="1">
          <a:blip r:embed="rId2">
            <a:extLst>
              <a:ext uri="{28A0092B-C50C-407E-A947-70E740481C1C}">
                <a14:useLocalDpi xmlns:a14="http://schemas.microsoft.com/office/drawing/2010/main" val="0"/>
              </a:ext>
            </a:extLst>
          </a:blip>
          <a:srcRect l="14385" t="4545" r="18225" b="2443"/>
          <a:stretch/>
        </p:blipFill>
        <p:spPr>
          <a:xfrm>
            <a:off x="1609712" y="361664"/>
            <a:ext cx="4790365" cy="9355540"/>
          </a:xfrm>
          <a:prstGeom prst="rect">
            <a:avLst/>
          </a:prstGeom>
        </p:spPr>
      </p:pic>
      <p:sp>
        <p:nvSpPr>
          <p:cNvPr id="11" name="TextBox 10">
            <a:extLst>
              <a:ext uri="{FF2B5EF4-FFF2-40B4-BE49-F238E27FC236}">
                <a16:creationId xmlns:a16="http://schemas.microsoft.com/office/drawing/2014/main" id="{58763A90-84FC-4742-828D-B08C51F7AF19}"/>
              </a:ext>
            </a:extLst>
          </p:cNvPr>
          <p:cNvSpPr txBox="1"/>
          <p:nvPr/>
        </p:nvSpPr>
        <p:spPr>
          <a:xfrm>
            <a:off x="8020931" y="3287339"/>
            <a:ext cx="6875600" cy="3046988"/>
          </a:xfrm>
          <a:prstGeom prst="rect">
            <a:avLst/>
          </a:prstGeom>
          <a:noFill/>
        </p:spPr>
        <p:txBody>
          <a:bodyPr wrap="none" rtlCol="0">
            <a:spAutoFit/>
          </a:bodyPr>
          <a:lstStyle/>
          <a:p>
            <a:pPr algn="r"/>
            <a:r>
              <a:rPr lang="en-US" sz="9600" dirty="0">
                <a:solidFill>
                  <a:schemeClr val="bg2">
                    <a:lumMod val="10000"/>
                  </a:schemeClr>
                </a:solidFill>
                <a:latin typeface="Rockwell Nova" panose="02060503020205020403" pitchFamily="18" charset="0"/>
              </a:rPr>
              <a:t>PROGRAM</a:t>
            </a:r>
          </a:p>
          <a:p>
            <a:pPr algn="r"/>
            <a:r>
              <a:rPr lang="en-US" sz="9600" dirty="0">
                <a:solidFill>
                  <a:schemeClr val="bg2">
                    <a:lumMod val="10000"/>
                  </a:schemeClr>
                </a:solidFill>
                <a:latin typeface="Rockwell Nova" panose="02060503020205020403" pitchFamily="18" charset="0"/>
              </a:rPr>
              <a:t>ANALYSIS</a:t>
            </a:r>
          </a:p>
        </p:txBody>
      </p:sp>
      <p:sp>
        <p:nvSpPr>
          <p:cNvPr id="12" name="TextBox 11">
            <a:extLst>
              <a:ext uri="{FF2B5EF4-FFF2-40B4-BE49-F238E27FC236}">
                <a16:creationId xmlns:a16="http://schemas.microsoft.com/office/drawing/2014/main" id="{8EC884B6-8330-4C8E-89DE-517C06C06EB9}"/>
              </a:ext>
            </a:extLst>
          </p:cNvPr>
          <p:cNvSpPr txBox="1"/>
          <p:nvPr/>
        </p:nvSpPr>
        <p:spPr>
          <a:xfrm>
            <a:off x="7787337" y="6134272"/>
            <a:ext cx="7738493" cy="400110"/>
          </a:xfrm>
          <a:prstGeom prst="rect">
            <a:avLst/>
          </a:prstGeom>
          <a:noFill/>
        </p:spPr>
        <p:txBody>
          <a:bodyPr wrap="square" rtlCol="0">
            <a:spAutoFit/>
          </a:bodyPr>
          <a:lstStyle/>
          <a:p>
            <a:r>
              <a:rPr lang="en-US" sz="2000" dirty="0" err="1">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Mariapia</a:t>
            </a:r>
            <a:r>
              <a:rPr lang="en-US" sz="20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 Sierra | Janine King &amp; Esperanza </a:t>
            </a:r>
            <a:r>
              <a:rPr lang="en-US" sz="2000" dirty="0" err="1">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Muino</a:t>
            </a:r>
            <a:r>
              <a:rPr lang="en-US" sz="20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 | Grad 2 | FIU</a:t>
            </a:r>
          </a:p>
        </p:txBody>
      </p:sp>
      <p:cxnSp>
        <p:nvCxnSpPr>
          <p:cNvPr id="13" name="Straight Connector 12">
            <a:extLst>
              <a:ext uri="{FF2B5EF4-FFF2-40B4-BE49-F238E27FC236}">
                <a16:creationId xmlns:a16="http://schemas.microsoft.com/office/drawing/2014/main" id="{1AA2F657-F378-49C1-AA0F-444A764F3997}"/>
              </a:ext>
            </a:extLst>
          </p:cNvPr>
          <p:cNvCxnSpPr>
            <a:cxnSpLocks/>
          </p:cNvCxnSpPr>
          <p:nvPr/>
        </p:nvCxnSpPr>
        <p:spPr>
          <a:xfrm>
            <a:off x="7628640" y="3560067"/>
            <a:ext cx="0" cy="2938266"/>
          </a:xfrm>
          <a:prstGeom prst="line">
            <a:avLst/>
          </a:prstGeom>
          <a:ln w="130175">
            <a:solidFill>
              <a:srgbClr val="EC5D24"/>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D6338A4-C6A5-47F9-98C8-82067D396613}"/>
              </a:ext>
            </a:extLst>
          </p:cNvPr>
          <p:cNvCxnSpPr>
            <a:cxnSpLocks/>
          </p:cNvCxnSpPr>
          <p:nvPr/>
        </p:nvCxnSpPr>
        <p:spPr>
          <a:xfrm>
            <a:off x="15034828" y="3555172"/>
            <a:ext cx="0" cy="2938266"/>
          </a:xfrm>
          <a:prstGeom prst="line">
            <a:avLst/>
          </a:prstGeom>
          <a:ln w="130175">
            <a:solidFill>
              <a:srgbClr val="EC5D2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862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CFDCE110-D6C2-4FEE-BD8C-4FF456A067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2554" y="7272496"/>
            <a:ext cx="6284794" cy="1941423"/>
          </a:xfrm>
          <a:prstGeom prst="rect">
            <a:avLst/>
          </a:prstGeom>
        </p:spPr>
      </p:pic>
      <p:sp>
        <p:nvSpPr>
          <p:cNvPr id="4" name="TextBox 3">
            <a:extLst>
              <a:ext uri="{FF2B5EF4-FFF2-40B4-BE49-F238E27FC236}">
                <a16:creationId xmlns:a16="http://schemas.microsoft.com/office/drawing/2014/main" id="{281BC6EE-4CEB-4A8E-81B2-C88ED7833475}"/>
              </a:ext>
            </a:extLst>
          </p:cNvPr>
          <p:cNvSpPr txBox="1"/>
          <p:nvPr/>
        </p:nvSpPr>
        <p:spPr>
          <a:xfrm>
            <a:off x="333698" y="202944"/>
            <a:ext cx="4357283" cy="1569660"/>
          </a:xfrm>
          <a:prstGeom prst="rect">
            <a:avLst/>
          </a:prstGeom>
          <a:noFill/>
        </p:spPr>
        <p:txBody>
          <a:bodyPr wrap="none" rtlCol="0">
            <a:spAutoFit/>
          </a:bodyPr>
          <a:lstStyle/>
          <a:p>
            <a:r>
              <a:rPr lang="en-US" sz="9600" dirty="0">
                <a:solidFill>
                  <a:schemeClr val="tx1">
                    <a:lumMod val="95000"/>
                    <a:lumOff val="5000"/>
                  </a:schemeClr>
                </a:solidFill>
                <a:latin typeface="Rockwell Nova" panose="02060503020205020403" pitchFamily="18" charset="0"/>
              </a:rPr>
              <a:t>GOAL</a:t>
            </a:r>
            <a:r>
              <a:rPr lang="en-US" sz="9600" dirty="0">
                <a:solidFill>
                  <a:schemeClr val="bg2">
                    <a:lumMod val="10000"/>
                  </a:schemeClr>
                </a:solidFill>
                <a:latin typeface="Rockwell Nova" panose="02060503020205020403" pitchFamily="18" charset="0"/>
              </a:rPr>
              <a:t> </a:t>
            </a:r>
          </a:p>
        </p:txBody>
      </p:sp>
      <p:sp>
        <p:nvSpPr>
          <p:cNvPr id="8" name="TextBox 7">
            <a:extLst>
              <a:ext uri="{FF2B5EF4-FFF2-40B4-BE49-F238E27FC236}">
                <a16:creationId xmlns:a16="http://schemas.microsoft.com/office/drawing/2014/main" id="{D060D693-34A0-4698-8E92-6FB9341FFF25}"/>
              </a:ext>
            </a:extLst>
          </p:cNvPr>
          <p:cNvSpPr txBox="1"/>
          <p:nvPr/>
        </p:nvSpPr>
        <p:spPr>
          <a:xfrm>
            <a:off x="360993" y="4017637"/>
            <a:ext cx="7961561" cy="707886"/>
          </a:xfrm>
          <a:prstGeom prst="rect">
            <a:avLst/>
          </a:prstGeom>
          <a:noFill/>
        </p:spPr>
        <p:txBody>
          <a:bodyPr wrap="square" rtlCol="0">
            <a:spAutoFit/>
          </a:bodyPr>
          <a:lstStyle/>
          <a:p>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ESSENTIAL PURPOSE </a:t>
            </a:r>
          </a:p>
        </p:txBody>
      </p:sp>
      <p:sp>
        <p:nvSpPr>
          <p:cNvPr id="10" name="TextBox 9">
            <a:extLst>
              <a:ext uri="{FF2B5EF4-FFF2-40B4-BE49-F238E27FC236}">
                <a16:creationId xmlns:a16="http://schemas.microsoft.com/office/drawing/2014/main" id="{02418EBA-5C5C-4164-8013-1DA9B17BC44C}"/>
              </a:ext>
            </a:extLst>
          </p:cNvPr>
          <p:cNvSpPr txBox="1"/>
          <p:nvPr/>
        </p:nvSpPr>
        <p:spPr>
          <a:xfrm>
            <a:off x="832511" y="4596576"/>
            <a:ext cx="14452982" cy="1200329"/>
          </a:xfrm>
          <a:prstGeom prst="rect">
            <a:avLst/>
          </a:prstGeom>
          <a:noFill/>
        </p:spPr>
        <p:txBody>
          <a:bodyPr wrap="square" rtlCol="0">
            <a:spAutoFit/>
          </a:bodyPr>
          <a:lstStyle/>
          <a:p>
            <a:pPr algn="just"/>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The purpose of this workplace is to create an environment that symbolizes the </a:t>
            </a:r>
            <a:r>
              <a:rPr lang="en-US" b="1"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exclusivity</a:t>
            </a: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 and </a:t>
            </a:r>
            <a:r>
              <a:rPr lang="en-US" b="1"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elegance</a:t>
            </a: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 that represents Hermès, where a diverse community of workers can </a:t>
            </a:r>
            <a:r>
              <a:rPr lang="en-US" b="1"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grow</a:t>
            </a: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 equally. This office is designed for workers to be able to </a:t>
            </a:r>
            <a:r>
              <a:rPr lang="en-US" b="1"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engage</a:t>
            </a: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 create small </a:t>
            </a:r>
            <a:r>
              <a:rPr lang="en-US" b="1"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communities</a:t>
            </a: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 and to have their own </a:t>
            </a:r>
            <a:r>
              <a:rPr lang="en-US" b="1"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privacy</a:t>
            </a: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 if desired, by creating flexible spaces. This workplace will be a space that celebrates the </a:t>
            </a:r>
            <a:r>
              <a:rPr lang="en-US" b="1"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values</a:t>
            </a: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 of the company and the </a:t>
            </a:r>
            <a:r>
              <a:rPr lang="en-US" b="1"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well-being</a:t>
            </a: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 of the employees in order to boost moral in the workplace. </a:t>
            </a:r>
            <a:endParaRPr lang="en-US" b="1"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1" name="TextBox 10">
            <a:extLst>
              <a:ext uri="{FF2B5EF4-FFF2-40B4-BE49-F238E27FC236}">
                <a16:creationId xmlns:a16="http://schemas.microsoft.com/office/drawing/2014/main" id="{87831AF9-D3FD-4836-89BE-38E6D13AA225}"/>
              </a:ext>
            </a:extLst>
          </p:cNvPr>
          <p:cNvSpPr txBox="1"/>
          <p:nvPr/>
        </p:nvSpPr>
        <p:spPr>
          <a:xfrm>
            <a:off x="360993" y="6564610"/>
            <a:ext cx="3822903" cy="707886"/>
          </a:xfrm>
          <a:prstGeom prst="rect">
            <a:avLst/>
          </a:prstGeom>
          <a:noFill/>
        </p:spPr>
        <p:txBody>
          <a:bodyPr wrap="square" rtlCol="0">
            <a:spAutoFit/>
          </a:bodyPr>
          <a:lstStyle/>
          <a:p>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MAIN GOAL</a:t>
            </a:r>
          </a:p>
        </p:txBody>
      </p:sp>
      <p:sp>
        <p:nvSpPr>
          <p:cNvPr id="12" name="TextBox 11">
            <a:extLst>
              <a:ext uri="{FF2B5EF4-FFF2-40B4-BE49-F238E27FC236}">
                <a16:creationId xmlns:a16="http://schemas.microsoft.com/office/drawing/2014/main" id="{8AFB1A57-084B-43C6-85B7-172D4FB5226A}"/>
              </a:ext>
            </a:extLst>
          </p:cNvPr>
          <p:cNvSpPr txBox="1"/>
          <p:nvPr/>
        </p:nvSpPr>
        <p:spPr>
          <a:xfrm>
            <a:off x="832511" y="7143549"/>
            <a:ext cx="6939889" cy="2585323"/>
          </a:xfrm>
          <a:prstGeom prst="rect">
            <a:avLst/>
          </a:prstGeom>
          <a:noFill/>
        </p:spPr>
        <p:txBody>
          <a:bodyPr wrap="square" rtlCol="0">
            <a:spAutoFit/>
          </a:bodyPr>
          <a:lstStyle/>
          <a:p>
            <a:pPr algn="just"/>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Hermès is a brand rich in </a:t>
            </a:r>
            <a:r>
              <a:rPr lang="en-US" b="1"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tradition</a:t>
            </a: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 that celebrates </a:t>
            </a:r>
            <a:r>
              <a:rPr lang="en-US" b="1"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innovation</a:t>
            </a: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 and their love for </a:t>
            </a:r>
            <a:r>
              <a:rPr lang="en-US" b="1"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craftsmanship</a:t>
            </a: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p>
          <a:p>
            <a:pPr algn="just"/>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The main goal for this workplace is to design a revolutionary space dedicated to the employees and their </a:t>
            </a:r>
            <a:r>
              <a:rPr lang="en-US" b="1"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well-being</a:t>
            </a: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 A space where the users are the main concern of the design while reinforcing the history and </a:t>
            </a:r>
            <a:r>
              <a:rPr lang="en-US" b="1"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culture</a:t>
            </a: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 of the brand. One that allows the workers to </a:t>
            </a:r>
            <a:r>
              <a:rPr lang="en-US" b="1"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interact</a:t>
            </a: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 with each other and possible clients. Where they can grow professionally with the brand while still being able to take care of their mental and physical health. </a:t>
            </a:r>
          </a:p>
        </p:txBody>
      </p:sp>
      <p:sp>
        <p:nvSpPr>
          <p:cNvPr id="23" name="TextBox 22">
            <a:extLst>
              <a:ext uri="{FF2B5EF4-FFF2-40B4-BE49-F238E27FC236}">
                <a16:creationId xmlns:a16="http://schemas.microsoft.com/office/drawing/2014/main" id="{8C71B050-D440-46D6-B64D-E3237DD347A1}"/>
              </a:ext>
            </a:extLst>
          </p:cNvPr>
          <p:cNvSpPr txBox="1"/>
          <p:nvPr/>
        </p:nvSpPr>
        <p:spPr>
          <a:xfrm>
            <a:off x="335958" y="1279295"/>
            <a:ext cx="8481809" cy="1569660"/>
          </a:xfrm>
          <a:prstGeom prst="rect">
            <a:avLst/>
          </a:prstGeom>
          <a:noFill/>
        </p:spPr>
        <p:txBody>
          <a:bodyPr wrap="none" rtlCol="0">
            <a:spAutoFit/>
          </a:bodyPr>
          <a:lstStyle/>
          <a:p>
            <a:r>
              <a:rPr lang="en-US" sz="9600" dirty="0">
                <a:solidFill>
                  <a:schemeClr val="tx1">
                    <a:lumMod val="95000"/>
                    <a:lumOff val="5000"/>
                  </a:schemeClr>
                </a:solidFill>
                <a:latin typeface="Rockwell Nova" panose="02060503020205020403" pitchFamily="18" charset="0"/>
              </a:rPr>
              <a:t>STATEMENT</a:t>
            </a:r>
            <a:r>
              <a:rPr lang="en-US" sz="9600" dirty="0">
                <a:solidFill>
                  <a:schemeClr val="bg2">
                    <a:lumMod val="10000"/>
                  </a:schemeClr>
                </a:solidFill>
                <a:latin typeface="Rockwell Nova" panose="02060503020205020403" pitchFamily="18" charset="0"/>
              </a:rPr>
              <a:t> </a:t>
            </a:r>
          </a:p>
        </p:txBody>
      </p:sp>
    </p:spTree>
    <p:extLst>
      <p:ext uri="{BB962C8B-B14F-4D97-AF65-F5344CB8AC3E}">
        <p14:creationId xmlns:p14="http://schemas.microsoft.com/office/powerpoint/2010/main" val="1065968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83781D-D369-4D6F-A46E-EE71498D38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379" y="1457432"/>
            <a:ext cx="6923971" cy="7962566"/>
          </a:xfrm>
          <a:prstGeom prst="rect">
            <a:avLst/>
          </a:prstGeom>
        </p:spPr>
      </p:pic>
      <p:sp>
        <p:nvSpPr>
          <p:cNvPr id="4" name="TextBox 3">
            <a:extLst>
              <a:ext uri="{FF2B5EF4-FFF2-40B4-BE49-F238E27FC236}">
                <a16:creationId xmlns:a16="http://schemas.microsoft.com/office/drawing/2014/main" id="{60E02A06-4643-4FAA-A255-67E7C2C075CA}"/>
              </a:ext>
            </a:extLst>
          </p:cNvPr>
          <p:cNvSpPr txBox="1"/>
          <p:nvPr/>
        </p:nvSpPr>
        <p:spPr>
          <a:xfrm>
            <a:off x="10053175" y="6011886"/>
            <a:ext cx="7861220" cy="707886"/>
          </a:xfrm>
          <a:prstGeom prst="rect">
            <a:avLst/>
          </a:prstGeom>
          <a:noFill/>
        </p:spPr>
        <p:txBody>
          <a:bodyPr wrap="square" rtlCol="0">
            <a:spAutoFit/>
          </a:bodyPr>
          <a:lstStyle/>
          <a:p>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CRUCIAL ASPECTS</a:t>
            </a:r>
          </a:p>
        </p:txBody>
      </p:sp>
      <p:sp>
        <p:nvSpPr>
          <p:cNvPr id="5" name="TextBox 4">
            <a:extLst>
              <a:ext uri="{FF2B5EF4-FFF2-40B4-BE49-F238E27FC236}">
                <a16:creationId xmlns:a16="http://schemas.microsoft.com/office/drawing/2014/main" id="{57A589C6-F0FB-4C9C-8439-1EAE89D2A0F9}"/>
              </a:ext>
            </a:extLst>
          </p:cNvPr>
          <p:cNvSpPr txBox="1"/>
          <p:nvPr/>
        </p:nvSpPr>
        <p:spPr>
          <a:xfrm>
            <a:off x="7724632" y="6575974"/>
            <a:ext cx="6923971" cy="3139321"/>
          </a:xfrm>
          <a:prstGeom prst="rect">
            <a:avLst/>
          </a:prstGeom>
          <a:noFill/>
        </p:spPr>
        <p:txBody>
          <a:bodyPr wrap="square" rtlCol="0">
            <a:spAutoFit/>
          </a:bodyPr>
          <a:lstStyle/>
          <a:p>
            <a:pPr algn="just"/>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In order to achieve a successful workplace for Hermès, the design and architecture fixtures have to speak to the </a:t>
            </a:r>
            <a:r>
              <a:rPr lang="en-US" b="1"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grandeur</a:t>
            </a: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 that this luxurious brand represents, while in harmony with its surroundings. It will be space rich in </a:t>
            </a:r>
            <a:r>
              <a:rPr lang="en-US" b="1"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history</a:t>
            </a: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 throughout the whole workplace to create a connection with the employee and give the sense of being part of a big family, while at the same time offers specific work spaces that will define </a:t>
            </a:r>
            <a:r>
              <a:rPr lang="en-US" b="1"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hierarchy</a:t>
            </a: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 It will take advantage of the amount of </a:t>
            </a:r>
            <a:r>
              <a:rPr lang="en-US" b="1"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daylight</a:t>
            </a: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 that goes into the building and the view in order to encourage well-being and bring people closer to nature, and it will also challenge the </a:t>
            </a:r>
            <a:r>
              <a:rPr lang="en-US" b="1"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structure</a:t>
            </a: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 in order to create a mix of flexible, private, and quiet spaces.</a:t>
            </a:r>
          </a:p>
        </p:txBody>
      </p:sp>
      <p:sp>
        <p:nvSpPr>
          <p:cNvPr id="6" name="TextBox 5">
            <a:extLst>
              <a:ext uri="{FF2B5EF4-FFF2-40B4-BE49-F238E27FC236}">
                <a16:creationId xmlns:a16="http://schemas.microsoft.com/office/drawing/2014/main" id="{53F822D1-A3C1-44D3-95E8-BE2EB77D95A3}"/>
              </a:ext>
            </a:extLst>
          </p:cNvPr>
          <p:cNvSpPr txBox="1"/>
          <p:nvPr/>
        </p:nvSpPr>
        <p:spPr>
          <a:xfrm>
            <a:off x="9070536" y="341229"/>
            <a:ext cx="7905545" cy="707886"/>
          </a:xfrm>
          <a:prstGeom prst="rect">
            <a:avLst/>
          </a:prstGeom>
          <a:noFill/>
        </p:spPr>
        <p:txBody>
          <a:bodyPr wrap="square" rtlCol="0">
            <a:spAutoFit/>
          </a:bodyPr>
          <a:lstStyle/>
          <a:p>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DOMINANT FEATURES</a:t>
            </a:r>
          </a:p>
        </p:txBody>
      </p:sp>
      <p:sp>
        <p:nvSpPr>
          <p:cNvPr id="7" name="TextBox 6">
            <a:extLst>
              <a:ext uri="{FF2B5EF4-FFF2-40B4-BE49-F238E27FC236}">
                <a16:creationId xmlns:a16="http://schemas.microsoft.com/office/drawing/2014/main" id="{673E9683-A77C-4C1E-BFE0-1A603659427B}"/>
              </a:ext>
            </a:extLst>
          </p:cNvPr>
          <p:cNvSpPr txBox="1"/>
          <p:nvPr/>
        </p:nvSpPr>
        <p:spPr>
          <a:xfrm>
            <a:off x="7724633" y="914400"/>
            <a:ext cx="6923971" cy="4524315"/>
          </a:xfrm>
          <a:prstGeom prst="rect">
            <a:avLst/>
          </a:prstGeom>
          <a:noFill/>
        </p:spPr>
        <p:txBody>
          <a:bodyPr wrap="square" rtlCol="0">
            <a:spAutoFit/>
          </a:bodyPr>
          <a:lstStyle/>
          <a:p>
            <a:pPr algn="just"/>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The workplace will be mainly public spaces on the first level and the more private ones on the second one. One of the ideas is to create a level exclusively for the executive suite that represents the hierarchy of the organization and at the same time will be available to the employees. Another important feature that will represent the brand is by exposing the structure as a celebration to craftsmanship and make the columns an important architectural fixture. The workplace will count with a big staircase that will serve as a connection of the two levels, create well-being by making people exercise and to use it as a point to create small communities. The workplace will also feature history facts of the brand and its values throughout their public spaces, such as the café, lobby and waiting area, corridors, etc. It will count with a daycare to allow equal amount of men and women workers and support their needs. All that while using the highest amount possible of sustainable materials. </a:t>
            </a:r>
          </a:p>
        </p:txBody>
      </p:sp>
    </p:spTree>
    <p:extLst>
      <p:ext uri="{BB962C8B-B14F-4D97-AF65-F5344CB8AC3E}">
        <p14:creationId xmlns:p14="http://schemas.microsoft.com/office/powerpoint/2010/main" val="2606906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E197B17-1D53-4FC6-9355-8F444B503FFF}"/>
              </a:ext>
            </a:extLst>
          </p:cNvPr>
          <p:cNvSpPr txBox="1"/>
          <p:nvPr/>
        </p:nvSpPr>
        <p:spPr>
          <a:xfrm>
            <a:off x="10801531" y="170514"/>
            <a:ext cx="4427815" cy="1569660"/>
          </a:xfrm>
          <a:prstGeom prst="rect">
            <a:avLst/>
          </a:prstGeom>
          <a:noFill/>
        </p:spPr>
        <p:txBody>
          <a:bodyPr wrap="none" rtlCol="0">
            <a:spAutoFit/>
          </a:bodyPr>
          <a:lstStyle/>
          <a:p>
            <a:pPr algn="r"/>
            <a:r>
              <a:rPr lang="en-US" sz="9600" dirty="0">
                <a:solidFill>
                  <a:schemeClr val="tx1">
                    <a:lumMod val="95000"/>
                    <a:lumOff val="5000"/>
                  </a:schemeClr>
                </a:solidFill>
                <a:latin typeface="Rockwell Nova" panose="02060503020205020403" pitchFamily="18" charset="0"/>
              </a:rPr>
              <a:t>LOBBY</a:t>
            </a:r>
            <a:endParaRPr lang="en-US" sz="9600" dirty="0">
              <a:solidFill>
                <a:schemeClr val="bg2">
                  <a:lumMod val="10000"/>
                </a:schemeClr>
              </a:solidFill>
              <a:latin typeface="Rockwell Nova" panose="02060503020205020403" pitchFamily="18" charset="0"/>
            </a:endParaRPr>
          </a:p>
        </p:txBody>
      </p:sp>
      <p:sp>
        <p:nvSpPr>
          <p:cNvPr id="5" name="TextBox 4">
            <a:extLst>
              <a:ext uri="{FF2B5EF4-FFF2-40B4-BE49-F238E27FC236}">
                <a16:creationId xmlns:a16="http://schemas.microsoft.com/office/drawing/2014/main" id="{C8C901E2-E2FB-4C14-AA35-73E6659F6858}"/>
              </a:ext>
            </a:extLst>
          </p:cNvPr>
          <p:cNvSpPr txBox="1"/>
          <p:nvPr/>
        </p:nvSpPr>
        <p:spPr>
          <a:xfrm>
            <a:off x="7240075" y="1413940"/>
            <a:ext cx="7961561" cy="707886"/>
          </a:xfrm>
          <a:prstGeom prst="rect">
            <a:avLst/>
          </a:prstGeom>
          <a:noFill/>
        </p:spPr>
        <p:txBody>
          <a:bodyPr wrap="square" rtlCol="0">
            <a:spAutoFit/>
          </a:bodyPr>
          <a:lstStyle/>
          <a:p>
            <a:pPr algn="r"/>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280 NSF</a:t>
            </a:r>
          </a:p>
        </p:txBody>
      </p:sp>
      <p:sp>
        <p:nvSpPr>
          <p:cNvPr id="6" name="TextBox 5">
            <a:extLst>
              <a:ext uri="{FF2B5EF4-FFF2-40B4-BE49-F238E27FC236}">
                <a16:creationId xmlns:a16="http://schemas.microsoft.com/office/drawing/2014/main" id="{4BFF46F1-E721-4A2E-AE5A-0BAAE9B617BC}"/>
              </a:ext>
            </a:extLst>
          </p:cNvPr>
          <p:cNvSpPr txBox="1"/>
          <p:nvPr/>
        </p:nvSpPr>
        <p:spPr>
          <a:xfrm>
            <a:off x="10292682" y="1982372"/>
            <a:ext cx="4869950" cy="923330"/>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First impression of the company. Room that welcomes public from the outside to the inside of the workplace. </a:t>
            </a:r>
          </a:p>
        </p:txBody>
      </p:sp>
      <p:sp>
        <p:nvSpPr>
          <p:cNvPr id="7" name="TextBox 6">
            <a:extLst>
              <a:ext uri="{FF2B5EF4-FFF2-40B4-BE49-F238E27FC236}">
                <a16:creationId xmlns:a16="http://schemas.microsoft.com/office/drawing/2014/main" id="{5410A7D1-35E4-4E7F-B5F7-EC69EA0795A1}"/>
              </a:ext>
            </a:extLst>
          </p:cNvPr>
          <p:cNvSpPr txBox="1"/>
          <p:nvPr/>
        </p:nvSpPr>
        <p:spPr>
          <a:xfrm>
            <a:off x="1685496" y="375312"/>
            <a:ext cx="3719016" cy="707886"/>
          </a:xfrm>
          <a:prstGeom prst="rect">
            <a:avLst/>
          </a:prstGeom>
          <a:noFill/>
        </p:spPr>
        <p:txBody>
          <a:bodyPr wrap="square" rtlCol="0">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Reception and Waiting Area:</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9" name="Rectangle 8">
            <a:extLst>
              <a:ext uri="{FF2B5EF4-FFF2-40B4-BE49-F238E27FC236}">
                <a16:creationId xmlns:a16="http://schemas.microsoft.com/office/drawing/2014/main" id="{01BD3C83-8256-4BEA-9C7D-6B7C8204AC5B}"/>
              </a:ext>
            </a:extLst>
          </p:cNvPr>
          <p:cNvSpPr/>
          <p:nvPr/>
        </p:nvSpPr>
        <p:spPr>
          <a:xfrm>
            <a:off x="5345157" y="375311"/>
            <a:ext cx="4708127" cy="404775"/>
          </a:xfrm>
          <a:prstGeom prst="rect">
            <a:avLst/>
          </a:prstGeom>
        </p:spPr>
        <p:txBody>
          <a:bodyPr wrap="square">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Product Display: </a:t>
            </a:r>
          </a:p>
        </p:txBody>
      </p:sp>
      <p:sp>
        <p:nvSpPr>
          <p:cNvPr id="10" name="TextBox 9">
            <a:extLst>
              <a:ext uri="{FF2B5EF4-FFF2-40B4-BE49-F238E27FC236}">
                <a16:creationId xmlns:a16="http://schemas.microsoft.com/office/drawing/2014/main" id="{B4EA2F6B-A879-4C50-8389-FCE69139CE51}"/>
              </a:ext>
            </a:extLst>
          </p:cNvPr>
          <p:cNvSpPr txBox="1"/>
          <p:nvPr/>
        </p:nvSpPr>
        <p:spPr>
          <a:xfrm>
            <a:off x="4017461" y="1168430"/>
            <a:ext cx="1392293" cy="923330"/>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220 NSF</a:t>
            </a:r>
          </a:p>
        </p:txBody>
      </p:sp>
      <p:sp>
        <p:nvSpPr>
          <p:cNvPr id="11" name="TextBox 10">
            <a:extLst>
              <a:ext uri="{FF2B5EF4-FFF2-40B4-BE49-F238E27FC236}">
                <a16:creationId xmlns:a16="http://schemas.microsoft.com/office/drawing/2014/main" id="{EE3858B8-007F-4C92-8A7C-DAACEFEDFBFC}"/>
              </a:ext>
            </a:extLst>
          </p:cNvPr>
          <p:cNvSpPr txBox="1"/>
          <p:nvPr/>
        </p:nvSpPr>
        <p:spPr>
          <a:xfrm>
            <a:off x="577403" y="2328004"/>
            <a:ext cx="4789583" cy="1754326"/>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Receptionist is in charge of answering incoming calls, scheduling appointments and meetings, greeting visitors, and answer questions to guests. Waiting area is a large space where guest sits until event or appointment begins.</a:t>
            </a:r>
          </a:p>
        </p:txBody>
      </p:sp>
      <p:sp>
        <p:nvSpPr>
          <p:cNvPr id="12" name="TextBox 11">
            <a:extLst>
              <a:ext uri="{FF2B5EF4-FFF2-40B4-BE49-F238E27FC236}">
                <a16:creationId xmlns:a16="http://schemas.microsoft.com/office/drawing/2014/main" id="{1C7A6108-B67F-4BF0-9A15-8C7F5B1809C6}"/>
              </a:ext>
            </a:extLst>
          </p:cNvPr>
          <p:cNvSpPr txBox="1"/>
          <p:nvPr/>
        </p:nvSpPr>
        <p:spPr>
          <a:xfrm>
            <a:off x="8664800" y="885827"/>
            <a:ext cx="1392293" cy="923330"/>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60 NSF</a:t>
            </a:r>
          </a:p>
        </p:txBody>
      </p:sp>
      <p:sp>
        <p:nvSpPr>
          <p:cNvPr id="13" name="TextBox 12">
            <a:extLst>
              <a:ext uri="{FF2B5EF4-FFF2-40B4-BE49-F238E27FC236}">
                <a16:creationId xmlns:a16="http://schemas.microsoft.com/office/drawing/2014/main" id="{3FB15966-21C8-4FBE-9BDC-9B50E855DECC}"/>
              </a:ext>
            </a:extLst>
          </p:cNvPr>
          <p:cNvSpPr txBox="1"/>
          <p:nvPr/>
        </p:nvSpPr>
        <p:spPr>
          <a:xfrm>
            <a:off x="5500048" y="2374949"/>
            <a:ext cx="4444051" cy="1200329"/>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An interactive way to display the brand’s most desirable products and show the guests why </a:t>
            </a: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Hermès</a:t>
            </a: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 is one of the most iconic brands until now.</a:t>
            </a:r>
          </a:p>
        </p:txBody>
      </p:sp>
      <p:sp>
        <p:nvSpPr>
          <p:cNvPr id="14" name="TextBox 13">
            <a:extLst>
              <a:ext uri="{FF2B5EF4-FFF2-40B4-BE49-F238E27FC236}">
                <a16:creationId xmlns:a16="http://schemas.microsoft.com/office/drawing/2014/main" id="{BF0FBEAD-3910-411C-9860-996C2E4F6F5A}"/>
              </a:ext>
            </a:extLst>
          </p:cNvPr>
          <p:cNvSpPr txBox="1"/>
          <p:nvPr/>
        </p:nvSpPr>
        <p:spPr>
          <a:xfrm>
            <a:off x="393182" y="4613344"/>
            <a:ext cx="5011329" cy="400110"/>
          </a:xfrm>
          <a:prstGeom prst="rect">
            <a:avLst/>
          </a:prstGeom>
          <a:noFill/>
        </p:spPr>
        <p:txBody>
          <a:bodyPr wrap="square" rtlCol="0">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Needs:</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5" name="TextBox 14">
            <a:extLst>
              <a:ext uri="{FF2B5EF4-FFF2-40B4-BE49-F238E27FC236}">
                <a16:creationId xmlns:a16="http://schemas.microsoft.com/office/drawing/2014/main" id="{C8A3DA20-18CA-4557-BA74-B5A98CECE68B}"/>
              </a:ext>
            </a:extLst>
          </p:cNvPr>
          <p:cNvSpPr txBox="1"/>
          <p:nvPr/>
        </p:nvSpPr>
        <p:spPr>
          <a:xfrm>
            <a:off x="5235972" y="4653195"/>
            <a:ext cx="4817312" cy="400110"/>
          </a:xfrm>
          <a:prstGeom prst="rect">
            <a:avLst/>
          </a:prstGeom>
          <a:noFill/>
        </p:spPr>
        <p:txBody>
          <a:bodyPr wrap="square" rtlCol="0">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FF&amp;E: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6" name="TextBox 15">
            <a:extLst>
              <a:ext uri="{FF2B5EF4-FFF2-40B4-BE49-F238E27FC236}">
                <a16:creationId xmlns:a16="http://schemas.microsoft.com/office/drawing/2014/main" id="{3C7D070D-F991-483D-8031-C772E9775BA8}"/>
              </a:ext>
            </a:extLst>
          </p:cNvPr>
          <p:cNvSpPr txBox="1"/>
          <p:nvPr/>
        </p:nvSpPr>
        <p:spPr>
          <a:xfrm>
            <a:off x="569329" y="4980954"/>
            <a:ext cx="4817312" cy="1200329"/>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Proximity to restrooms, stairs, elevators, and café to offer guests while waiting. Acoustical privacy and task lighting for the receptionist to be able to perform her work.</a:t>
            </a:r>
          </a:p>
        </p:txBody>
      </p:sp>
      <p:sp>
        <p:nvSpPr>
          <p:cNvPr id="17" name="TextBox 16">
            <a:extLst>
              <a:ext uri="{FF2B5EF4-FFF2-40B4-BE49-F238E27FC236}">
                <a16:creationId xmlns:a16="http://schemas.microsoft.com/office/drawing/2014/main" id="{DC2D1256-F571-4D2D-8D66-473A387EB3EA}"/>
              </a:ext>
            </a:extLst>
          </p:cNvPr>
          <p:cNvSpPr txBox="1"/>
          <p:nvPr/>
        </p:nvSpPr>
        <p:spPr>
          <a:xfrm>
            <a:off x="5500047" y="5012377"/>
            <a:ext cx="4512293" cy="923330"/>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Desk, long and personal couches, coffee and side tables, water and coffee station, outlets, lamps, phone, computer.</a:t>
            </a:r>
          </a:p>
        </p:txBody>
      </p:sp>
      <p:sp>
        <p:nvSpPr>
          <p:cNvPr id="19" name="Rectangle 18">
            <a:extLst>
              <a:ext uri="{FF2B5EF4-FFF2-40B4-BE49-F238E27FC236}">
                <a16:creationId xmlns:a16="http://schemas.microsoft.com/office/drawing/2014/main" id="{E2E0C590-08EF-412E-9F18-724620524632}"/>
              </a:ext>
            </a:extLst>
          </p:cNvPr>
          <p:cNvSpPr/>
          <p:nvPr/>
        </p:nvSpPr>
        <p:spPr>
          <a:xfrm>
            <a:off x="3190981" y="1167055"/>
            <a:ext cx="7772400" cy="923330"/>
          </a:xfrm>
          <a:prstGeom prst="rect">
            <a:avLst/>
          </a:prstGeom>
        </p:spPr>
        <p:txBody>
          <a:bodyPr>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Capacity: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20" name="Rectangle 19">
            <a:extLst>
              <a:ext uri="{FF2B5EF4-FFF2-40B4-BE49-F238E27FC236}">
                <a16:creationId xmlns:a16="http://schemas.microsoft.com/office/drawing/2014/main" id="{C4D84B63-E262-47B4-BCB2-AEF4E49EBF32}"/>
              </a:ext>
            </a:extLst>
          </p:cNvPr>
          <p:cNvSpPr/>
          <p:nvPr/>
        </p:nvSpPr>
        <p:spPr>
          <a:xfrm>
            <a:off x="7856350" y="1174621"/>
            <a:ext cx="1392293" cy="646331"/>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pic>
        <p:nvPicPr>
          <p:cNvPr id="3" name="Picture 2">
            <a:extLst>
              <a:ext uri="{FF2B5EF4-FFF2-40B4-BE49-F238E27FC236}">
                <a16:creationId xmlns:a16="http://schemas.microsoft.com/office/drawing/2014/main" id="{70DB7D84-3E2F-42F1-A202-3A5235DDDD5A}"/>
              </a:ext>
            </a:extLst>
          </p:cNvPr>
          <p:cNvPicPr>
            <a:picLocks noChangeAspect="1"/>
          </p:cNvPicPr>
          <p:nvPr/>
        </p:nvPicPr>
        <p:blipFill rotWithShape="1">
          <a:blip r:embed="rId2">
            <a:extLst>
              <a:ext uri="{28A0092B-C50C-407E-A947-70E740481C1C}">
                <a14:useLocalDpi xmlns:a14="http://schemas.microsoft.com/office/drawing/2010/main" val="0"/>
              </a:ext>
            </a:extLst>
          </a:blip>
          <a:srcRect l="9490" t="14432" r="37036" b="10148"/>
          <a:stretch/>
        </p:blipFill>
        <p:spPr>
          <a:xfrm flipH="1">
            <a:off x="10292682" y="3976322"/>
            <a:ext cx="4444050" cy="4409921"/>
          </a:xfrm>
          <a:prstGeom prst="rect">
            <a:avLst/>
          </a:prstGeom>
        </p:spPr>
      </p:pic>
      <p:pic>
        <p:nvPicPr>
          <p:cNvPr id="22" name="Picture 21">
            <a:extLst>
              <a:ext uri="{FF2B5EF4-FFF2-40B4-BE49-F238E27FC236}">
                <a16:creationId xmlns:a16="http://schemas.microsoft.com/office/drawing/2014/main" id="{7926F9BB-9C5F-4692-9828-0D2B388ECF1A}"/>
              </a:ext>
            </a:extLst>
          </p:cNvPr>
          <p:cNvPicPr>
            <a:picLocks noChangeAspect="1"/>
          </p:cNvPicPr>
          <p:nvPr/>
        </p:nvPicPr>
        <p:blipFill rotWithShape="1">
          <a:blip r:embed="rId3">
            <a:extLst>
              <a:ext uri="{28A0092B-C50C-407E-A947-70E740481C1C}">
                <a14:useLocalDpi xmlns:a14="http://schemas.microsoft.com/office/drawing/2010/main" val="0"/>
              </a:ext>
            </a:extLst>
          </a:blip>
          <a:srcRect l="5509" t="4545" r="31712" b="60864"/>
          <a:stretch/>
        </p:blipFill>
        <p:spPr>
          <a:xfrm>
            <a:off x="2752146" y="6981025"/>
            <a:ext cx="5800350" cy="2443936"/>
          </a:xfrm>
          <a:prstGeom prst="rect">
            <a:avLst/>
          </a:prstGeom>
        </p:spPr>
      </p:pic>
      <p:sp>
        <p:nvSpPr>
          <p:cNvPr id="23" name="TextBox 22">
            <a:extLst>
              <a:ext uri="{FF2B5EF4-FFF2-40B4-BE49-F238E27FC236}">
                <a16:creationId xmlns:a16="http://schemas.microsoft.com/office/drawing/2014/main" id="{466182A7-ED9F-4127-9696-7122A714C4A4}"/>
              </a:ext>
            </a:extLst>
          </p:cNvPr>
          <p:cNvSpPr txBox="1"/>
          <p:nvPr/>
        </p:nvSpPr>
        <p:spPr>
          <a:xfrm>
            <a:off x="4003330" y="7575498"/>
            <a:ext cx="1383311" cy="369332"/>
          </a:xfrm>
          <a:prstGeom prst="rect">
            <a:avLst/>
          </a:prstGeom>
          <a:noFill/>
        </p:spPr>
        <p:txBody>
          <a:bodyPr wrap="square" rtlCol="0">
            <a:spAutoFit/>
          </a:bodyPr>
          <a:lstStyle/>
          <a:p>
            <a:pPr algn="r"/>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LOBBY </a:t>
            </a:r>
            <a:endParaRPr lang="en-US" sz="14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4" name="TextBox 23">
            <a:extLst>
              <a:ext uri="{FF2B5EF4-FFF2-40B4-BE49-F238E27FC236}">
                <a16:creationId xmlns:a16="http://schemas.microsoft.com/office/drawing/2014/main" id="{B63C0699-4C12-48EF-9D0E-F9C139B0731E}"/>
              </a:ext>
            </a:extLst>
          </p:cNvPr>
          <p:cNvSpPr txBox="1"/>
          <p:nvPr/>
        </p:nvSpPr>
        <p:spPr>
          <a:xfrm>
            <a:off x="6731290" y="8514447"/>
            <a:ext cx="1383311" cy="369332"/>
          </a:xfrm>
          <a:prstGeom prst="rect">
            <a:avLst/>
          </a:prstGeom>
          <a:noFill/>
        </p:spPr>
        <p:txBody>
          <a:bodyPr wrap="square" rtlCol="0">
            <a:spAutoFit/>
          </a:bodyPr>
          <a:lstStyle/>
          <a:p>
            <a:pPr algn="r"/>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CAFÉ  </a:t>
            </a:r>
            <a:endParaRPr lang="en-US" sz="14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5" name="TextBox 24">
            <a:extLst>
              <a:ext uri="{FF2B5EF4-FFF2-40B4-BE49-F238E27FC236}">
                <a16:creationId xmlns:a16="http://schemas.microsoft.com/office/drawing/2014/main" id="{DFFD017E-439C-4812-A0E2-F3771C3382B4}"/>
              </a:ext>
            </a:extLst>
          </p:cNvPr>
          <p:cNvSpPr txBox="1"/>
          <p:nvPr/>
        </p:nvSpPr>
        <p:spPr>
          <a:xfrm>
            <a:off x="5856764" y="7557778"/>
            <a:ext cx="1383311" cy="461665"/>
          </a:xfrm>
          <a:prstGeom prst="rect">
            <a:avLst/>
          </a:prstGeom>
          <a:noFill/>
        </p:spPr>
        <p:txBody>
          <a:bodyPr wrap="square" rtlCol="0">
            <a:spAutoFit/>
          </a:bodyPr>
          <a:lstStyle/>
          <a:p>
            <a:pPr algn="ctr"/>
            <a:r>
              <a:rPr lang="en-US" sz="1200" dirty="0">
                <a:latin typeface="Rockwell Nova" panose="02060503020205020403" pitchFamily="18" charset="0"/>
                <a:ea typeface="Malgun Gothic Semilight" panose="020B0502040204020203" pitchFamily="34" charset="-128"/>
                <a:cs typeface="Malgun Gothic Semilight" panose="020B0502040204020203" pitchFamily="34" charset="-128"/>
              </a:rPr>
              <a:t>WAITING</a:t>
            </a:r>
          </a:p>
          <a:p>
            <a:pPr algn="ctr"/>
            <a:r>
              <a:rPr lang="en-US" sz="1200" dirty="0">
                <a:latin typeface="Rockwell Nova" panose="02060503020205020403" pitchFamily="18" charset="0"/>
                <a:ea typeface="Malgun Gothic Semilight" panose="020B0502040204020203" pitchFamily="34" charset="-128"/>
                <a:cs typeface="Malgun Gothic Semilight" panose="020B0502040204020203" pitchFamily="34" charset="-128"/>
              </a:rPr>
              <a:t>AREA  </a:t>
            </a:r>
            <a:endParaRPr lang="en-US" sz="105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6" name="TextBox 25">
            <a:extLst>
              <a:ext uri="{FF2B5EF4-FFF2-40B4-BE49-F238E27FC236}">
                <a16:creationId xmlns:a16="http://schemas.microsoft.com/office/drawing/2014/main" id="{797B3169-AC0F-46C3-AF85-2206824670B7}"/>
              </a:ext>
            </a:extLst>
          </p:cNvPr>
          <p:cNvSpPr txBox="1"/>
          <p:nvPr/>
        </p:nvSpPr>
        <p:spPr>
          <a:xfrm>
            <a:off x="2752146" y="7944830"/>
            <a:ext cx="1383311" cy="338554"/>
          </a:xfrm>
          <a:prstGeom prst="rect">
            <a:avLst/>
          </a:prstGeom>
          <a:noFill/>
        </p:spPr>
        <p:txBody>
          <a:bodyPr wrap="square" rtlCol="0">
            <a:spAutoFit/>
          </a:bodyPr>
          <a:lstStyle/>
          <a:p>
            <a:pPr algn="ctr"/>
            <a:r>
              <a:rPr lang="en-US" sz="1600" dirty="0">
                <a:latin typeface="Rockwell Nova" panose="02060503020205020403" pitchFamily="18" charset="0"/>
                <a:ea typeface="Malgun Gothic Semilight" panose="020B0502040204020203" pitchFamily="34" charset="-128"/>
                <a:cs typeface="Malgun Gothic Semilight" panose="020B0502040204020203" pitchFamily="34" charset="-128"/>
              </a:rPr>
              <a:t>STAIRS</a:t>
            </a:r>
            <a:endParaRPr lang="en-US" sz="12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Tree>
    <p:extLst>
      <p:ext uri="{BB962C8B-B14F-4D97-AF65-F5344CB8AC3E}">
        <p14:creationId xmlns:p14="http://schemas.microsoft.com/office/powerpoint/2010/main" val="3930971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A87161-243B-44DB-93FD-A0D7A498CA04}"/>
              </a:ext>
            </a:extLst>
          </p:cNvPr>
          <p:cNvSpPr txBox="1"/>
          <p:nvPr/>
        </p:nvSpPr>
        <p:spPr>
          <a:xfrm>
            <a:off x="361664" y="170514"/>
            <a:ext cx="1412566" cy="1569660"/>
          </a:xfrm>
          <a:prstGeom prst="rect">
            <a:avLst/>
          </a:prstGeom>
          <a:noFill/>
        </p:spPr>
        <p:txBody>
          <a:bodyPr wrap="none" rtlCol="0">
            <a:spAutoFit/>
          </a:bodyPr>
          <a:lstStyle/>
          <a:p>
            <a:r>
              <a:rPr lang="en-US" sz="9600" dirty="0">
                <a:solidFill>
                  <a:schemeClr val="tx1">
                    <a:lumMod val="95000"/>
                    <a:lumOff val="5000"/>
                  </a:schemeClr>
                </a:solidFill>
                <a:latin typeface="Rockwell Nova" panose="02060503020205020403" pitchFamily="18" charset="0"/>
              </a:rPr>
              <a:t>IT</a:t>
            </a:r>
            <a:endParaRPr lang="en-US" sz="9600" dirty="0">
              <a:solidFill>
                <a:schemeClr val="bg2">
                  <a:lumMod val="10000"/>
                </a:schemeClr>
              </a:solidFill>
              <a:latin typeface="Rockwell Nova" panose="02060503020205020403" pitchFamily="18" charset="0"/>
            </a:endParaRPr>
          </a:p>
        </p:txBody>
      </p:sp>
      <p:sp>
        <p:nvSpPr>
          <p:cNvPr id="5" name="TextBox 4">
            <a:extLst>
              <a:ext uri="{FF2B5EF4-FFF2-40B4-BE49-F238E27FC236}">
                <a16:creationId xmlns:a16="http://schemas.microsoft.com/office/drawing/2014/main" id="{77D17070-1BE7-4FD0-97F9-75817DCC8562}"/>
              </a:ext>
            </a:extLst>
          </p:cNvPr>
          <p:cNvSpPr txBox="1"/>
          <p:nvPr/>
        </p:nvSpPr>
        <p:spPr>
          <a:xfrm>
            <a:off x="361664" y="1413940"/>
            <a:ext cx="4400105" cy="707886"/>
          </a:xfrm>
          <a:prstGeom prst="rect">
            <a:avLst/>
          </a:prstGeom>
          <a:noFill/>
        </p:spPr>
        <p:txBody>
          <a:bodyPr wrap="square" rtlCol="0">
            <a:spAutoFit/>
          </a:bodyPr>
          <a:lstStyle/>
          <a:p>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612 NSF</a:t>
            </a:r>
          </a:p>
        </p:txBody>
      </p:sp>
      <p:sp>
        <p:nvSpPr>
          <p:cNvPr id="6" name="TextBox 5">
            <a:extLst>
              <a:ext uri="{FF2B5EF4-FFF2-40B4-BE49-F238E27FC236}">
                <a16:creationId xmlns:a16="http://schemas.microsoft.com/office/drawing/2014/main" id="{C33DF1C1-CDAE-432B-903E-BB5048895494}"/>
              </a:ext>
            </a:extLst>
          </p:cNvPr>
          <p:cNvSpPr txBox="1"/>
          <p:nvPr/>
        </p:nvSpPr>
        <p:spPr>
          <a:xfrm>
            <a:off x="361664" y="1982372"/>
            <a:ext cx="4601034" cy="1477328"/>
          </a:xfrm>
          <a:prstGeom prst="rect">
            <a:avLst/>
          </a:prstGeom>
          <a:noFill/>
        </p:spPr>
        <p:txBody>
          <a:bodyPr wrap="square" rtlCol="0">
            <a:spAutoFit/>
          </a:bodyPr>
          <a:lstStyle/>
          <a:p>
            <a:r>
              <a:rPr lang="en-US" dirty="0">
                <a:solidFill>
                  <a:srgbClr val="222222"/>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In charge of the day-to-day functioning of a company's computer network including organizing, installing, and supporting computer systems, networks, and other data communication systems.</a:t>
            </a:r>
            <a:endPar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pic>
        <p:nvPicPr>
          <p:cNvPr id="7" name="Picture 6">
            <a:extLst>
              <a:ext uri="{FF2B5EF4-FFF2-40B4-BE49-F238E27FC236}">
                <a16:creationId xmlns:a16="http://schemas.microsoft.com/office/drawing/2014/main" id="{FBD033B3-51F0-45B3-8FB6-61E0B39E9B2F}"/>
              </a:ext>
            </a:extLst>
          </p:cNvPr>
          <p:cNvPicPr>
            <a:picLocks noChangeAspect="1"/>
          </p:cNvPicPr>
          <p:nvPr/>
        </p:nvPicPr>
        <p:blipFill rotWithShape="1">
          <a:blip r:embed="rId2">
            <a:extLst>
              <a:ext uri="{28A0092B-C50C-407E-A947-70E740481C1C}">
                <a14:useLocalDpi xmlns:a14="http://schemas.microsoft.com/office/drawing/2010/main" val="0"/>
              </a:ext>
            </a:extLst>
          </a:blip>
          <a:srcRect l="25623" t="71489" r="51273" b="6573"/>
          <a:stretch/>
        </p:blipFill>
        <p:spPr>
          <a:xfrm>
            <a:off x="954752" y="6895877"/>
            <a:ext cx="3556424" cy="2726809"/>
          </a:xfrm>
          <a:prstGeom prst="rect">
            <a:avLst/>
          </a:prstGeom>
        </p:spPr>
      </p:pic>
      <p:pic>
        <p:nvPicPr>
          <p:cNvPr id="9" name="Picture 8">
            <a:extLst>
              <a:ext uri="{FF2B5EF4-FFF2-40B4-BE49-F238E27FC236}">
                <a16:creationId xmlns:a16="http://schemas.microsoft.com/office/drawing/2014/main" id="{E3E2467A-A0A2-45E4-952F-8C512D4DD1B2}"/>
              </a:ext>
            </a:extLst>
          </p:cNvPr>
          <p:cNvPicPr>
            <a:picLocks noChangeAspect="1"/>
          </p:cNvPicPr>
          <p:nvPr/>
        </p:nvPicPr>
        <p:blipFill rotWithShape="1">
          <a:blip r:embed="rId2">
            <a:extLst>
              <a:ext uri="{28A0092B-C50C-407E-A947-70E740481C1C}">
                <a14:useLocalDpi xmlns:a14="http://schemas.microsoft.com/office/drawing/2010/main" val="0"/>
              </a:ext>
            </a:extLst>
          </a:blip>
          <a:srcRect l="2530" t="74770" r="74366" b="6685"/>
          <a:stretch/>
        </p:blipFill>
        <p:spPr>
          <a:xfrm>
            <a:off x="783504" y="4293572"/>
            <a:ext cx="3556423" cy="2305129"/>
          </a:xfrm>
          <a:prstGeom prst="rect">
            <a:avLst/>
          </a:prstGeom>
        </p:spPr>
      </p:pic>
      <p:sp>
        <p:nvSpPr>
          <p:cNvPr id="18" name="Rectangle 17">
            <a:extLst>
              <a:ext uri="{FF2B5EF4-FFF2-40B4-BE49-F238E27FC236}">
                <a16:creationId xmlns:a16="http://schemas.microsoft.com/office/drawing/2014/main" id="{AD7C8471-B384-40EE-87FC-8BC9725A5712}"/>
              </a:ext>
            </a:extLst>
          </p:cNvPr>
          <p:cNvSpPr/>
          <p:nvPr/>
        </p:nvSpPr>
        <p:spPr>
          <a:xfrm>
            <a:off x="5235973" y="375312"/>
            <a:ext cx="1741182" cy="400110"/>
          </a:xfrm>
          <a:prstGeom prst="rect">
            <a:avLst/>
          </a:prstGeom>
        </p:spPr>
        <p:txBody>
          <a:bodyPr wrap="none">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Workspace:</a:t>
            </a:r>
          </a:p>
        </p:txBody>
      </p:sp>
      <p:sp>
        <p:nvSpPr>
          <p:cNvPr id="19" name="TextBox 18">
            <a:extLst>
              <a:ext uri="{FF2B5EF4-FFF2-40B4-BE49-F238E27FC236}">
                <a16:creationId xmlns:a16="http://schemas.microsoft.com/office/drawing/2014/main" id="{0BEBA18D-5628-465D-A7A5-E0B5D7BF866D}"/>
              </a:ext>
            </a:extLst>
          </p:cNvPr>
          <p:cNvSpPr txBox="1"/>
          <p:nvPr/>
        </p:nvSpPr>
        <p:spPr>
          <a:xfrm>
            <a:off x="6044422" y="735699"/>
            <a:ext cx="1392293" cy="1200329"/>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150 NSF</a:t>
            </a:r>
          </a:p>
        </p:txBody>
      </p:sp>
      <p:sp>
        <p:nvSpPr>
          <p:cNvPr id="20" name="TextBox 19">
            <a:extLst>
              <a:ext uri="{FF2B5EF4-FFF2-40B4-BE49-F238E27FC236}">
                <a16:creationId xmlns:a16="http://schemas.microsoft.com/office/drawing/2014/main" id="{26CC796E-A50D-4AC0-B57C-24AF2C7E8E49}"/>
              </a:ext>
            </a:extLst>
          </p:cNvPr>
          <p:cNvSpPr txBox="1"/>
          <p:nvPr/>
        </p:nvSpPr>
        <p:spPr>
          <a:xfrm>
            <a:off x="5235973" y="1884715"/>
            <a:ext cx="4365228" cy="646331"/>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A room used as a place for commercial, professional, or bureaucratic work.</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1" name="Rectangle 20">
            <a:extLst>
              <a:ext uri="{FF2B5EF4-FFF2-40B4-BE49-F238E27FC236}">
                <a16:creationId xmlns:a16="http://schemas.microsoft.com/office/drawing/2014/main" id="{E4833FD4-BE89-4127-B276-7F7A39408046}"/>
              </a:ext>
            </a:extLst>
          </p:cNvPr>
          <p:cNvSpPr/>
          <p:nvPr/>
        </p:nvSpPr>
        <p:spPr>
          <a:xfrm>
            <a:off x="5235972" y="1024493"/>
            <a:ext cx="1392293" cy="923330"/>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Capacity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22" name="TextBox 21">
            <a:extLst>
              <a:ext uri="{FF2B5EF4-FFF2-40B4-BE49-F238E27FC236}">
                <a16:creationId xmlns:a16="http://schemas.microsoft.com/office/drawing/2014/main" id="{5D43DFA9-140A-4D1F-BC63-481BD2B9B9C6}"/>
              </a:ext>
            </a:extLst>
          </p:cNvPr>
          <p:cNvSpPr txBox="1"/>
          <p:nvPr/>
        </p:nvSpPr>
        <p:spPr>
          <a:xfrm>
            <a:off x="9856605" y="375312"/>
            <a:ext cx="3719016" cy="400110"/>
          </a:xfrm>
          <a:prstGeom prst="rect">
            <a:avLst/>
          </a:prstGeom>
          <a:noFill/>
        </p:spPr>
        <p:txBody>
          <a:bodyPr wrap="square" rtlCol="0">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Support:</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6" name="TextBox 25">
            <a:extLst>
              <a:ext uri="{FF2B5EF4-FFF2-40B4-BE49-F238E27FC236}">
                <a16:creationId xmlns:a16="http://schemas.microsoft.com/office/drawing/2014/main" id="{25545FE7-B94E-456F-8718-159AA7782145}"/>
              </a:ext>
            </a:extLst>
          </p:cNvPr>
          <p:cNvSpPr txBox="1"/>
          <p:nvPr/>
        </p:nvSpPr>
        <p:spPr>
          <a:xfrm>
            <a:off x="5235972" y="4653195"/>
            <a:ext cx="3719016" cy="400110"/>
          </a:xfrm>
          <a:prstGeom prst="rect">
            <a:avLst/>
          </a:prstGeom>
          <a:noFill/>
        </p:spPr>
        <p:txBody>
          <a:bodyPr wrap="square" rtlCol="0">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FF&amp;E: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7" name="TextBox 26">
            <a:extLst>
              <a:ext uri="{FF2B5EF4-FFF2-40B4-BE49-F238E27FC236}">
                <a16:creationId xmlns:a16="http://schemas.microsoft.com/office/drawing/2014/main" id="{06003AB7-1FF9-4829-9EE0-9EB5ECC3B470}"/>
              </a:ext>
            </a:extLst>
          </p:cNvPr>
          <p:cNvSpPr txBox="1"/>
          <p:nvPr/>
        </p:nvSpPr>
        <p:spPr>
          <a:xfrm>
            <a:off x="5195028" y="5012377"/>
            <a:ext cx="4406173" cy="923330"/>
          </a:xfrm>
          <a:prstGeom prst="rect">
            <a:avLst/>
          </a:prstGeom>
          <a:noFill/>
        </p:spPr>
        <p:txBody>
          <a:bodyPr wrap="square" rtlCol="0">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File cabinets, desks, chairs, couch, coffee and water area, outlets, TV’s, computers, lamps, phone.</a:t>
            </a:r>
          </a:p>
        </p:txBody>
      </p:sp>
      <p:sp>
        <p:nvSpPr>
          <p:cNvPr id="28" name="TextBox 27">
            <a:extLst>
              <a:ext uri="{FF2B5EF4-FFF2-40B4-BE49-F238E27FC236}">
                <a16:creationId xmlns:a16="http://schemas.microsoft.com/office/drawing/2014/main" id="{BEDDFF24-64C8-4094-AEC5-98A9539D1FED}"/>
              </a:ext>
            </a:extLst>
          </p:cNvPr>
          <p:cNvSpPr txBox="1"/>
          <p:nvPr/>
        </p:nvSpPr>
        <p:spPr>
          <a:xfrm>
            <a:off x="9869675" y="4613344"/>
            <a:ext cx="3719016" cy="400110"/>
          </a:xfrm>
          <a:prstGeom prst="rect">
            <a:avLst/>
          </a:prstGeom>
          <a:noFill/>
        </p:spPr>
        <p:txBody>
          <a:bodyPr wrap="square" rtlCol="0">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Needs:</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9" name="TextBox 28">
            <a:extLst>
              <a:ext uri="{FF2B5EF4-FFF2-40B4-BE49-F238E27FC236}">
                <a16:creationId xmlns:a16="http://schemas.microsoft.com/office/drawing/2014/main" id="{54B4F9A5-F3B3-4998-ACB0-398A2707A4AA}"/>
              </a:ext>
            </a:extLst>
          </p:cNvPr>
          <p:cNvSpPr txBox="1"/>
          <p:nvPr/>
        </p:nvSpPr>
        <p:spPr>
          <a:xfrm>
            <a:off x="9865659" y="4980954"/>
            <a:ext cx="4789583" cy="923330"/>
          </a:xfrm>
          <a:prstGeom prst="rect">
            <a:avLst/>
          </a:prstGeom>
          <a:noFill/>
        </p:spPr>
        <p:txBody>
          <a:bodyPr wrap="square" rtlCol="0">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Space that can be easily reached by employees with the right amount of acoustic privacy. Task lighting. </a:t>
            </a:r>
          </a:p>
        </p:txBody>
      </p:sp>
      <p:sp>
        <p:nvSpPr>
          <p:cNvPr id="30" name="Rectangle 29">
            <a:extLst>
              <a:ext uri="{FF2B5EF4-FFF2-40B4-BE49-F238E27FC236}">
                <a16:creationId xmlns:a16="http://schemas.microsoft.com/office/drawing/2014/main" id="{EB9681BE-8BB1-4D3A-9F74-1A6E188349D9}"/>
              </a:ext>
            </a:extLst>
          </p:cNvPr>
          <p:cNvSpPr/>
          <p:nvPr/>
        </p:nvSpPr>
        <p:spPr>
          <a:xfrm>
            <a:off x="5246294" y="761921"/>
            <a:ext cx="942887" cy="369332"/>
          </a:xfrm>
          <a:prstGeom prst="rect">
            <a:avLst/>
          </a:prstGeom>
        </p:spPr>
        <p:txBody>
          <a:bodyPr wrap="none">
            <a:spAutoFit/>
          </a:bodyPr>
          <a:lstStyle/>
          <a:p>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Office:</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sp>
        <p:nvSpPr>
          <p:cNvPr id="31" name="TextBox 30">
            <a:extLst>
              <a:ext uri="{FF2B5EF4-FFF2-40B4-BE49-F238E27FC236}">
                <a16:creationId xmlns:a16="http://schemas.microsoft.com/office/drawing/2014/main" id="{6B5A0437-8FB7-4181-B6D1-EED465E7FF21}"/>
              </a:ext>
            </a:extLst>
          </p:cNvPr>
          <p:cNvSpPr txBox="1"/>
          <p:nvPr/>
        </p:nvSpPr>
        <p:spPr>
          <a:xfrm>
            <a:off x="6029348" y="2628502"/>
            <a:ext cx="1392293" cy="1200329"/>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3</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108 NSF</a:t>
            </a:r>
          </a:p>
        </p:txBody>
      </p:sp>
      <p:sp>
        <p:nvSpPr>
          <p:cNvPr id="32" name="TextBox 31">
            <a:extLst>
              <a:ext uri="{FF2B5EF4-FFF2-40B4-BE49-F238E27FC236}">
                <a16:creationId xmlns:a16="http://schemas.microsoft.com/office/drawing/2014/main" id="{8676FA1A-6CC9-4631-9DA9-511769942390}"/>
              </a:ext>
            </a:extLst>
          </p:cNvPr>
          <p:cNvSpPr txBox="1"/>
          <p:nvPr/>
        </p:nvSpPr>
        <p:spPr>
          <a:xfrm>
            <a:off x="5220899" y="3777518"/>
            <a:ext cx="4365228" cy="369332"/>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Desktop computer terminal</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33" name="Rectangle 32">
            <a:extLst>
              <a:ext uri="{FF2B5EF4-FFF2-40B4-BE49-F238E27FC236}">
                <a16:creationId xmlns:a16="http://schemas.microsoft.com/office/drawing/2014/main" id="{BF6AD8FD-5B28-46F8-BFC8-D2381683702B}"/>
              </a:ext>
            </a:extLst>
          </p:cNvPr>
          <p:cNvSpPr/>
          <p:nvPr/>
        </p:nvSpPr>
        <p:spPr>
          <a:xfrm>
            <a:off x="5220898" y="2917296"/>
            <a:ext cx="1392293" cy="923330"/>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Capacity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34" name="Rectangle 33">
            <a:extLst>
              <a:ext uri="{FF2B5EF4-FFF2-40B4-BE49-F238E27FC236}">
                <a16:creationId xmlns:a16="http://schemas.microsoft.com/office/drawing/2014/main" id="{15C074B6-ED0F-4B5E-A4E0-0DF2B092A530}"/>
              </a:ext>
            </a:extLst>
          </p:cNvPr>
          <p:cNvSpPr/>
          <p:nvPr/>
        </p:nvSpPr>
        <p:spPr>
          <a:xfrm>
            <a:off x="5231220" y="2654724"/>
            <a:ext cx="1665841" cy="369332"/>
          </a:xfrm>
          <a:prstGeom prst="rect">
            <a:avLst/>
          </a:prstGeom>
        </p:spPr>
        <p:txBody>
          <a:bodyPr wrap="none">
            <a:spAutoFit/>
          </a:bodyPr>
          <a:lstStyle/>
          <a:p>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Workstation:</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sp>
        <p:nvSpPr>
          <p:cNvPr id="35" name="TextBox 34">
            <a:extLst>
              <a:ext uri="{FF2B5EF4-FFF2-40B4-BE49-F238E27FC236}">
                <a16:creationId xmlns:a16="http://schemas.microsoft.com/office/drawing/2014/main" id="{BDC55DC7-4E03-47DB-A64A-0E07F795A4AC}"/>
              </a:ext>
            </a:extLst>
          </p:cNvPr>
          <p:cNvSpPr txBox="1"/>
          <p:nvPr/>
        </p:nvSpPr>
        <p:spPr>
          <a:xfrm>
            <a:off x="10700592" y="724323"/>
            <a:ext cx="1392293" cy="923330"/>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2</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18 NSF</a:t>
            </a:r>
          </a:p>
        </p:txBody>
      </p:sp>
      <p:sp>
        <p:nvSpPr>
          <p:cNvPr id="36" name="TextBox 35">
            <a:extLst>
              <a:ext uri="{FF2B5EF4-FFF2-40B4-BE49-F238E27FC236}">
                <a16:creationId xmlns:a16="http://schemas.microsoft.com/office/drawing/2014/main" id="{EDF5900A-7F3E-4CA9-9452-F8E7800B3551}"/>
              </a:ext>
            </a:extLst>
          </p:cNvPr>
          <p:cNvSpPr txBox="1"/>
          <p:nvPr/>
        </p:nvSpPr>
        <p:spPr>
          <a:xfrm>
            <a:off x="9892143" y="1873339"/>
            <a:ext cx="4365228" cy="369332"/>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Cabinets for storage</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37" name="Rectangle 36">
            <a:extLst>
              <a:ext uri="{FF2B5EF4-FFF2-40B4-BE49-F238E27FC236}">
                <a16:creationId xmlns:a16="http://schemas.microsoft.com/office/drawing/2014/main" id="{E2F1A1AD-9CAE-4761-AB90-957702D5336D}"/>
              </a:ext>
            </a:extLst>
          </p:cNvPr>
          <p:cNvSpPr/>
          <p:nvPr/>
        </p:nvSpPr>
        <p:spPr>
          <a:xfrm>
            <a:off x="9892142" y="1013117"/>
            <a:ext cx="1392293" cy="646331"/>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38" name="Rectangle 37">
            <a:extLst>
              <a:ext uri="{FF2B5EF4-FFF2-40B4-BE49-F238E27FC236}">
                <a16:creationId xmlns:a16="http://schemas.microsoft.com/office/drawing/2014/main" id="{6EF97F23-BBA9-49EE-AB23-15D3293575C9}"/>
              </a:ext>
            </a:extLst>
          </p:cNvPr>
          <p:cNvSpPr/>
          <p:nvPr/>
        </p:nvSpPr>
        <p:spPr>
          <a:xfrm>
            <a:off x="9902464" y="750545"/>
            <a:ext cx="2820003" cy="369332"/>
          </a:xfrm>
          <a:prstGeom prst="rect">
            <a:avLst/>
          </a:prstGeom>
        </p:spPr>
        <p:txBody>
          <a:bodyPr wrap="none">
            <a:spAutoFit/>
          </a:bodyPr>
          <a:lstStyle/>
          <a:p>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3-Drawer Lateral Files:</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sp>
        <p:nvSpPr>
          <p:cNvPr id="39" name="TextBox 38">
            <a:extLst>
              <a:ext uri="{FF2B5EF4-FFF2-40B4-BE49-F238E27FC236}">
                <a16:creationId xmlns:a16="http://schemas.microsoft.com/office/drawing/2014/main" id="{29CC5FAD-AA40-4D85-BF51-136AC5ADEEBD}"/>
              </a:ext>
            </a:extLst>
          </p:cNvPr>
          <p:cNvSpPr txBox="1"/>
          <p:nvPr/>
        </p:nvSpPr>
        <p:spPr>
          <a:xfrm>
            <a:off x="10685518" y="2617126"/>
            <a:ext cx="1392293" cy="1200329"/>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6</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336 NSF</a:t>
            </a:r>
          </a:p>
        </p:txBody>
      </p:sp>
      <p:sp>
        <p:nvSpPr>
          <p:cNvPr id="40" name="TextBox 39">
            <a:extLst>
              <a:ext uri="{FF2B5EF4-FFF2-40B4-BE49-F238E27FC236}">
                <a16:creationId xmlns:a16="http://schemas.microsoft.com/office/drawing/2014/main" id="{EB325E22-0E5C-4322-83E8-E56A2E8915AD}"/>
              </a:ext>
            </a:extLst>
          </p:cNvPr>
          <p:cNvSpPr txBox="1"/>
          <p:nvPr/>
        </p:nvSpPr>
        <p:spPr>
          <a:xfrm>
            <a:off x="9877069" y="3766142"/>
            <a:ext cx="4365228" cy="646331"/>
          </a:xfrm>
          <a:prstGeom prst="rect">
            <a:avLst/>
          </a:prstGeom>
          <a:noFill/>
        </p:spPr>
        <p:txBody>
          <a:bodyPr wrap="square" rtlCol="0">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Space where personal keeps computers in good state of repair.</a:t>
            </a:r>
          </a:p>
        </p:txBody>
      </p:sp>
      <p:sp>
        <p:nvSpPr>
          <p:cNvPr id="41" name="Rectangle 40">
            <a:extLst>
              <a:ext uri="{FF2B5EF4-FFF2-40B4-BE49-F238E27FC236}">
                <a16:creationId xmlns:a16="http://schemas.microsoft.com/office/drawing/2014/main" id="{F00E7B01-4B1F-4335-9F6B-8C4872F87DCC}"/>
              </a:ext>
            </a:extLst>
          </p:cNvPr>
          <p:cNvSpPr/>
          <p:nvPr/>
        </p:nvSpPr>
        <p:spPr>
          <a:xfrm>
            <a:off x="9877068" y="2905920"/>
            <a:ext cx="1392293" cy="923330"/>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Capacity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42" name="Rectangle 41">
            <a:extLst>
              <a:ext uri="{FF2B5EF4-FFF2-40B4-BE49-F238E27FC236}">
                <a16:creationId xmlns:a16="http://schemas.microsoft.com/office/drawing/2014/main" id="{78535BEA-5730-4161-B81B-7EC888FBDA6F}"/>
              </a:ext>
            </a:extLst>
          </p:cNvPr>
          <p:cNvSpPr/>
          <p:nvPr/>
        </p:nvSpPr>
        <p:spPr>
          <a:xfrm>
            <a:off x="9887390" y="2643348"/>
            <a:ext cx="3701654" cy="369332"/>
          </a:xfrm>
          <a:prstGeom prst="rect">
            <a:avLst/>
          </a:prstGeom>
        </p:spPr>
        <p:txBody>
          <a:bodyPr wrap="none">
            <a:spAutoFit/>
          </a:bodyPr>
          <a:lstStyle/>
          <a:p>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Computer Maintenance Room:</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pic>
        <p:nvPicPr>
          <p:cNvPr id="44" name="Picture 43">
            <a:extLst>
              <a:ext uri="{FF2B5EF4-FFF2-40B4-BE49-F238E27FC236}">
                <a16:creationId xmlns:a16="http://schemas.microsoft.com/office/drawing/2014/main" id="{6E072034-013B-4692-B3D6-2F8A4A1C15B9}"/>
              </a:ext>
            </a:extLst>
          </p:cNvPr>
          <p:cNvPicPr>
            <a:picLocks noChangeAspect="1"/>
          </p:cNvPicPr>
          <p:nvPr/>
        </p:nvPicPr>
        <p:blipFill rotWithShape="1">
          <a:blip r:embed="rId3">
            <a:extLst>
              <a:ext uri="{28A0092B-C50C-407E-A947-70E740481C1C}">
                <a14:useLocalDpi xmlns:a14="http://schemas.microsoft.com/office/drawing/2010/main" val="0"/>
              </a:ext>
            </a:extLst>
          </a:blip>
          <a:srcRect l="63789" t="46622" r="6782" b="30461"/>
          <a:stretch/>
        </p:blipFill>
        <p:spPr>
          <a:xfrm rot="21389671">
            <a:off x="7121787" y="6416622"/>
            <a:ext cx="4821869" cy="2871513"/>
          </a:xfrm>
          <a:prstGeom prst="rect">
            <a:avLst/>
          </a:prstGeom>
        </p:spPr>
      </p:pic>
      <p:sp>
        <p:nvSpPr>
          <p:cNvPr id="45" name="TextBox 44">
            <a:extLst>
              <a:ext uri="{FF2B5EF4-FFF2-40B4-BE49-F238E27FC236}">
                <a16:creationId xmlns:a16="http://schemas.microsoft.com/office/drawing/2014/main" id="{6FFE2FA2-D34B-4C41-A63E-5243619AD5ED}"/>
              </a:ext>
            </a:extLst>
          </p:cNvPr>
          <p:cNvSpPr txBox="1"/>
          <p:nvPr/>
        </p:nvSpPr>
        <p:spPr>
          <a:xfrm>
            <a:off x="8841065" y="7297840"/>
            <a:ext cx="1383311" cy="400110"/>
          </a:xfrm>
          <a:prstGeom prst="rect">
            <a:avLst/>
          </a:prstGeom>
          <a:noFill/>
        </p:spPr>
        <p:txBody>
          <a:bodyPr wrap="square" rtlCol="0">
            <a:spAutoFit/>
          </a:bodyPr>
          <a:lstStyle/>
          <a:p>
            <a:pPr algn="r"/>
            <a:r>
              <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rPr>
              <a:t>IT </a:t>
            </a:r>
            <a:endParaRPr lang="en-US" sz="16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46" name="TextBox 45">
            <a:extLst>
              <a:ext uri="{FF2B5EF4-FFF2-40B4-BE49-F238E27FC236}">
                <a16:creationId xmlns:a16="http://schemas.microsoft.com/office/drawing/2014/main" id="{BA683292-9361-4ECE-9C83-FAF7CDB638E3}"/>
              </a:ext>
            </a:extLst>
          </p:cNvPr>
          <p:cNvSpPr txBox="1"/>
          <p:nvPr/>
        </p:nvSpPr>
        <p:spPr>
          <a:xfrm>
            <a:off x="6675978" y="8154981"/>
            <a:ext cx="1383311" cy="307777"/>
          </a:xfrm>
          <a:prstGeom prst="rect">
            <a:avLst/>
          </a:prstGeom>
          <a:noFill/>
        </p:spPr>
        <p:txBody>
          <a:bodyPr wrap="square" rtlCol="0">
            <a:spAutoFit/>
          </a:bodyPr>
          <a:lstStyle/>
          <a:p>
            <a:pPr algn="r"/>
            <a:r>
              <a:rPr lang="en-US" sz="1400" dirty="0">
                <a:latin typeface="Rockwell Nova" panose="02060503020205020403" pitchFamily="18" charset="0"/>
                <a:ea typeface="Malgun Gothic Semilight" panose="020B0502040204020203" pitchFamily="34" charset="-128"/>
                <a:cs typeface="Malgun Gothic Semilight" panose="020B0502040204020203" pitchFamily="34" charset="-128"/>
              </a:rPr>
              <a:t>PRINT </a:t>
            </a:r>
            <a:endParaRPr lang="en-US" sz="11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47" name="TextBox 46">
            <a:extLst>
              <a:ext uri="{FF2B5EF4-FFF2-40B4-BE49-F238E27FC236}">
                <a16:creationId xmlns:a16="http://schemas.microsoft.com/office/drawing/2014/main" id="{151A2855-F733-4971-87F6-F04E43A1EC69}"/>
              </a:ext>
            </a:extLst>
          </p:cNvPr>
          <p:cNvSpPr txBox="1"/>
          <p:nvPr/>
        </p:nvSpPr>
        <p:spPr>
          <a:xfrm>
            <a:off x="10385386" y="8293629"/>
            <a:ext cx="1383311" cy="523220"/>
          </a:xfrm>
          <a:prstGeom prst="rect">
            <a:avLst/>
          </a:prstGeom>
          <a:noFill/>
        </p:spPr>
        <p:txBody>
          <a:bodyPr wrap="square" rtlCol="0">
            <a:spAutoFit/>
          </a:bodyPr>
          <a:lstStyle/>
          <a:p>
            <a:pPr algn="ctr"/>
            <a:r>
              <a:rPr lang="en-US" sz="1400" dirty="0">
                <a:latin typeface="Rockwell Nova" panose="02060503020205020403" pitchFamily="18" charset="0"/>
                <a:ea typeface="Malgun Gothic Semilight" panose="020B0502040204020203" pitchFamily="34" charset="-128"/>
                <a:cs typeface="Malgun Gothic Semilight" panose="020B0502040204020203" pitchFamily="34" charset="-128"/>
              </a:rPr>
              <a:t>SERVER</a:t>
            </a:r>
          </a:p>
          <a:p>
            <a:pPr algn="ctr"/>
            <a:r>
              <a:rPr lang="en-US" sz="1400" dirty="0">
                <a:latin typeface="Rockwell Nova" panose="02060503020205020403" pitchFamily="18" charset="0"/>
                <a:ea typeface="Malgun Gothic Semilight" panose="020B0502040204020203" pitchFamily="34" charset="-128"/>
                <a:cs typeface="Malgun Gothic Semilight" panose="020B0502040204020203" pitchFamily="34" charset="-128"/>
              </a:rPr>
              <a:t>ROOM </a:t>
            </a:r>
            <a:endParaRPr lang="en-US" sz="11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Tree>
    <p:extLst>
      <p:ext uri="{BB962C8B-B14F-4D97-AF65-F5344CB8AC3E}">
        <p14:creationId xmlns:p14="http://schemas.microsoft.com/office/powerpoint/2010/main" val="71925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E197B17-1D53-4FC6-9355-8F444B503FFF}"/>
              </a:ext>
            </a:extLst>
          </p:cNvPr>
          <p:cNvSpPr txBox="1"/>
          <p:nvPr/>
        </p:nvSpPr>
        <p:spPr>
          <a:xfrm>
            <a:off x="12573762" y="170514"/>
            <a:ext cx="2723824" cy="1569660"/>
          </a:xfrm>
          <a:prstGeom prst="rect">
            <a:avLst/>
          </a:prstGeom>
          <a:noFill/>
        </p:spPr>
        <p:txBody>
          <a:bodyPr wrap="none" rtlCol="0">
            <a:spAutoFit/>
          </a:bodyPr>
          <a:lstStyle/>
          <a:p>
            <a:pPr algn="r"/>
            <a:r>
              <a:rPr lang="en-US" sz="9600" dirty="0">
                <a:solidFill>
                  <a:schemeClr val="tx1">
                    <a:lumMod val="95000"/>
                    <a:lumOff val="5000"/>
                  </a:schemeClr>
                </a:solidFill>
                <a:latin typeface="Rockwell Nova" panose="02060503020205020403" pitchFamily="18" charset="0"/>
              </a:rPr>
              <a:t>H.R.</a:t>
            </a:r>
            <a:endParaRPr lang="en-US" sz="9600" dirty="0">
              <a:solidFill>
                <a:schemeClr val="bg2">
                  <a:lumMod val="10000"/>
                </a:schemeClr>
              </a:solidFill>
              <a:latin typeface="Rockwell Nova" panose="02060503020205020403" pitchFamily="18" charset="0"/>
            </a:endParaRPr>
          </a:p>
        </p:txBody>
      </p:sp>
      <p:sp>
        <p:nvSpPr>
          <p:cNvPr id="5" name="TextBox 4">
            <a:extLst>
              <a:ext uri="{FF2B5EF4-FFF2-40B4-BE49-F238E27FC236}">
                <a16:creationId xmlns:a16="http://schemas.microsoft.com/office/drawing/2014/main" id="{C8C901E2-E2FB-4C14-AA35-73E6659F6858}"/>
              </a:ext>
            </a:extLst>
          </p:cNvPr>
          <p:cNvSpPr txBox="1"/>
          <p:nvPr/>
        </p:nvSpPr>
        <p:spPr>
          <a:xfrm>
            <a:off x="11464119" y="1413940"/>
            <a:ext cx="3737517" cy="707886"/>
          </a:xfrm>
          <a:prstGeom prst="rect">
            <a:avLst/>
          </a:prstGeom>
          <a:noFill/>
        </p:spPr>
        <p:txBody>
          <a:bodyPr wrap="square" rtlCol="0">
            <a:spAutoFit/>
          </a:bodyPr>
          <a:lstStyle/>
          <a:p>
            <a:pPr algn="r"/>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340 NSF</a:t>
            </a:r>
          </a:p>
        </p:txBody>
      </p:sp>
      <p:sp>
        <p:nvSpPr>
          <p:cNvPr id="6" name="TextBox 5">
            <a:extLst>
              <a:ext uri="{FF2B5EF4-FFF2-40B4-BE49-F238E27FC236}">
                <a16:creationId xmlns:a16="http://schemas.microsoft.com/office/drawing/2014/main" id="{4BFF46F1-E721-4A2E-AE5A-0BAAE9B617BC}"/>
              </a:ext>
            </a:extLst>
          </p:cNvPr>
          <p:cNvSpPr txBox="1"/>
          <p:nvPr/>
        </p:nvSpPr>
        <p:spPr>
          <a:xfrm>
            <a:off x="10306330" y="1982372"/>
            <a:ext cx="4869950" cy="1200329"/>
          </a:xfrm>
          <a:prstGeom prst="rect">
            <a:avLst/>
          </a:prstGeom>
          <a:noFill/>
        </p:spPr>
        <p:txBody>
          <a:bodyPr wrap="square" rtlCol="0">
            <a:spAutoFit/>
          </a:bodyPr>
          <a:lstStyle/>
          <a:p>
            <a:pPr algn="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Human resource management is the strategic approach to the effective management of people in an organization, so that they help the business gain a competitive advantage.</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7" name="TextBox 6">
            <a:extLst>
              <a:ext uri="{FF2B5EF4-FFF2-40B4-BE49-F238E27FC236}">
                <a16:creationId xmlns:a16="http://schemas.microsoft.com/office/drawing/2014/main" id="{5410A7D1-35E4-4E7F-B5F7-EC69EA0795A1}"/>
              </a:ext>
            </a:extLst>
          </p:cNvPr>
          <p:cNvSpPr txBox="1"/>
          <p:nvPr/>
        </p:nvSpPr>
        <p:spPr>
          <a:xfrm>
            <a:off x="1685496" y="375312"/>
            <a:ext cx="3719016" cy="400110"/>
          </a:xfrm>
          <a:prstGeom prst="rect">
            <a:avLst/>
          </a:prstGeom>
          <a:noFill/>
        </p:spPr>
        <p:txBody>
          <a:bodyPr wrap="square" rtlCol="0">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Support:</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9" name="Rectangle 8">
            <a:extLst>
              <a:ext uri="{FF2B5EF4-FFF2-40B4-BE49-F238E27FC236}">
                <a16:creationId xmlns:a16="http://schemas.microsoft.com/office/drawing/2014/main" id="{01BD3C83-8256-4BEA-9C7D-6B7C8204AC5B}"/>
              </a:ext>
            </a:extLst>
          </p:cNvPr>
          <p:cNvSpPr/>
          <p:nvPr/>
        </p:nvSpPr>
        <p:spPr>
          <a:xfrm>
            <a:off x="5345157" y="375311"/>
            <a:ext cx="4708127" cy="404775"/>
          </a:xfrm>
          <a:prstGeom prst="rect">
            <a:avLst/>
          </a:prstGeom>
        </p:spPr>
        <p:txBody>
          <a:bodyPr wrap="square">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Workspace:</a:t>
            </a:r>
          </a:p>
        </p:txBody>
      </p:sp>
      <p:sp>
        <p:nvSpPr>
          <p:cNvPr id="14" name="TextBox 13">
            <a:extLst>
              <a:ext uri="{FF2B5EF4-FFF2-40B4-BE49-F238E27FC236}">
                <a16:creationId xmlns:a16="http://schemas.microsoft.com/office/drawing/2014/main" id="{BF0FBEAD-3910-411C-9860-996C2E4F6F5A}"/>
              </a:ext>
            </a:extLst>
          </p:cNvPr>
          <p:cNvSpPr txBox="1"/>
          <p:nvPr/>
        </p:nvSpPr>
        <p:spPr>
          <a:xfrm>
            <a:off x="393182" y="4613344"/>
            <a:ext cx="5011329" cy="400110"/>
          </a:xfrm>
          <a:prstGeom prst="rect">
            <a:avLst/>
          </a:prstGeom>
          <a:noFill/>
        </p:spPr>
        <p:txBody>
          <a:bodyPr wrap="square" rtlCol="0">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Needs:</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5" name="TextBox 14">
            <a:extLst>
              <a:ext uri="{FF2B5EF4-FFF2-40B4-BE49-F238E27FC236}">
                <a16:creationId xmlns:a16="http://schemas.microsoft.com/office/drawing/2014/main" id="{C8A3DA20-18CA-4557-BA74-B5A98CECE68B}"/>
              </a:ext>
            </a:extLst>
          </p:cNvPr>
          <p:cNvSpPr txBox="1"/>
          <p:nvPr/>
        </p:nvSpPr>
        <p:spPr>
          <a:xfrm>
            <a:off x="5235972" y="4653195"/>
            <a:ext cx="4817312" cy="400110"/>
          </a:xfrm>
          <a:prstGeom prst="rect">
            <a:avLst/>
          </a:prstGeom>
          <a:noFill/>
        </p:spPr>
        <p:txBody>
          <a:bodyPr wrap="square" rtlCol="0">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FF&amp;E: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6" name="TextBox 15">
            <a:extLst>
              <a:ext uri="{FF2B5EF4-FFF2-40B4-BE49-F238E27FC236}">
                <a16:creationId xmlns:a16="http://schemas.microsoft.com/office/drawing/2014/main" id="{3C7D070D-F991-483D-8031-C772E9775BA8}"/>
              </a:ext>
            </a:extLst>
          </p:cNvPr>
          <p:cNvSpPr txBox="1"/>
          <p:nvPr/>
        </p:nvSpPr>
        <p:spPr>
          <a:xfrm>
            <a:off x="569329" y="4980954"/>
            <a:ext cx="4817312" cy="923330"/>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Preferable to be located on the first level. Space easy for employees and possible new employees to find. Close to daycare area.  </a:t>
            </a:r>
          </a:p>
        </p:txBody>
      </p:sp>
      <p:sp>
        <p:nvSpPr>
          <p:cNvPr id="17" name="TextBox 16">
            <a:extLst>
              <a:ext uri="{FF2B5EF4-FFF2-40B4-BE49-F238E27FC236}">
                <a16:creationId xmlns:a16="http://schemas.microsoft.com/office/drawing/2014/main" id="{DC2D1256-F571-4D2D-8D66-473A387EB3EA}"/>
              </a:ext>
            </a:extLst>
          </p:cNvPr>
          <p:cNvSpPr txBox="1"/>
          <p:nvPr/>
        </p:nvSpPr>
        <p:spPr>
          <a:xfrm>
            <a:off x="5500047" y="5012377"/>
            <a:ext cx="4512293" cy="923330"/>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Desks, long and personal couches, workstation, TV, phone, file cabinets, nursing chair, refrigerator, water station.</a:t>
            </a:r>
          </a:p>
        </p:txBody>
      </p:sp>
      <p:pic>
        <p:nvPicPr>
          <p:cNvPr id="3" name="Picture 2">
            <a:extLst>
              <a:ext uri="{FF2B5EF4-FFF2-40B4-BE49-F238E27FC236}">
                <a16:creationId xmlns:a16="http://schemas.microsoft.com/office/drawing/2014/main" id="{76EB9A77-4884-4C99-A71A-B7E02B0D7D4F}"/>
              </a:ext>
            </a:extLst>
          </p:cNvPr>
          <p:cNvPicPr>
            <a:picLocks noChangeAspect="1"/>
          </p:cNvPicPr>
          <p:nvPr/>
        </p:nvPicPr>
        <p:blipFill rotWithShape="1">
          <a:blip r:embed="rId2">
            <a:extLst>
              <a:ext uri="{28A0092B-C50C-407E-A947-70E740481C1C}">
                <a14:useLocalDpi xmlns:a14="http://schemas.microsoft.com/office/drawing/2010/main" val="0"/>
              </a:ext>
            </a:extLst>
          </a:blip>
          <a:srcRect l="52418" t="9143" r="25731" b="68742"/>
          <a:stretch/>
        </p:blipFill>
        <p:spPr>
          <a:xfrm>
            <a:off x="11153371" y="3645511"/>
            <a:ext cx="3175868" cy="2595468"/>
          </a:xfrm>
          <a:prstGeom prst="rect">
            <a:avLst/>
          </a:prstGeom>
        </p:spPr>
      </p:pic>
      <p:pic>
        <p:nvPicPr>
          <p:cNvPr id="21" name="Picture 20">
            <a:extLst>
              <a:ext uri="{FF2B5EF4-FFF2-40B4-BE49-F238E27FC236}">
                <a16:creationId xmlns:a16="http://schemas.microsoft.com/office/drawing/2014/main" id="{FB40A3A5-622D-4552-9007-C24BB847B7AA}"/>
              </a:ext>
            </a:extLst>
          </p:cNvPr>
          <p:cNvPicPr>
            <a:picLocks noChangeAspect="1"/>
          </p:cNvPicPr>
          <p:nvPr/>
        </p:nvPicPr>
        <p:blipFill rotWithShape="1">
          <a:blip r:embed="rId2">
            <a:extLst>
              <a:ext uri="{28A0092B-C50C-407E-A947-70E740481C1C}">
                <a14:useLocalDpi xmlns:a14="http://schemas.microsoft.com/office/drawing/2010/main" val="0"/>
              </a:ext>
            </a:extLst>
          </a:blip>
          <a:srcRect l="74269" t="9143" r="3881" b="68742"/>
          <a:stretch/>
        </p:blipFill>
        <p:spPr>
          <a:xfrm>
            <a:off x="10985828" y="7101269"/>
            <a:ext cx="3175868" cy="2595468"/>
          </a:xfrm>
          <a:prstGeom prst="rect">
            <a:avLst/>
          </a:prstGeom>
        </p:spPr>
      </p:pic>
      <p:sp>
        <p:nvSpPr>
          <p:cNvPr id="30" name="TextBox 29">
            <a:extLst>
              <a:ext uri="{FF2B5EF4-FFF2-40B4-BE49-F238E27FC236}">
                <a16:creationId xmlns:a16="http://schemas.microsoft.com/office/drawing/2014/main" id="{15C09277-1E5F-4B2C-9583-9B6372047418}"/>
              </a:ext>
            </a:extLst>
          </p:cNvPr>
          <p:cNvSpPr txBox="1"/>
          <p:nvPr/>
        </p:nvSpPr>
        <p:spPr>
          <a:xfrm>
            <a:off x="8664796" y="735699"/>
            <a:ext cx="1392293" cy="1200329"/>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150 NSF</a:t>
            </a:r>
          </a:p>
        </p:txBody>
      </p:sp>
      <p:sp>
        <p:nvSpPr>
          <p:cNvPr id="31" name="TextBox 30">
            <a:extLst>
              <a:ext uri="{FF2B5EF4-FFF2-40B4-BE49-F238E27FC236}">
                <a16:creationId xmlns:a16="http://schemas.microsoft.com/office/drawing/2014/main" id="{8F1A320A-3F30-4B70-99E4-8B16C43CE93D}"/>
              </a:ext>
            </a:extLst>
          </p:cNvPr>
          <p:cNvSpPr txBox="1"/>
          <p:nvPr/>
        </p:nvSpPr>
        <p:spPr>
          <a:xfrm>
            <a:off x="5235972" y="1884715"/>
            <a:ext cx="4776367" cy="646331"/>
          </a:xfrm>
          <a:prstGeom prst="rect">
            <a:avLst/>
          </a:prstGeom>
          <a:noFill/>
        </p:spPr>
        <p:txBody>
          <a:bodyPr wrap="square" rtlCol="0">
            <a:spAutoFit/>
          </a:bodyPr>
          <a:lstStyle/>
          <a:p>
            <a:pPr algn="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A room used as a place for commercial, professional, or bureaucratic work.</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32" name="Rectangle 31">
            <a:extLst>
              <a:ext uri="{FF2B5EF4-FFF2-40B4-BE49-F238E27FC236}">
                <a16:creationId xmlns:a16="http://schemas.microsoft.com/office/drawing/2014/main" id="{B1128BD0-7D08-4D13-8C15-D4C6F372B81C}"/>
              </a:ext>
            </a:extLst>
          </p:cNvPr>
          <p:cNvSpPr/>
          <p:nvPr/>
        </p:nvSpPr>
        <p:spPr>
          <a:xfrm>
            <a:off x="7856346" y="1024493"/>
            <a:ext cx="1392293" cy="923330"/>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Capacity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33" name="Rectangle 32">
            <a:extLst>
              <a:ext uri="{FF2B5EF4-FFF2-40B4-BE49-F238E27FC236}">
                <a16:creationId xmlns:a16="http://schemas.microsoft.com/office/drawing/2014/main" id="{C8AC4008-DF8F-45A4-A5D5-7BE0B5E5D088}"/>
              </a:ext>
            </a:extLst>
          </p:cNvPr>
          <p:cNvSpPr/>
          <p:nvPr/>
        </p:nvSpPr>
        <p:spPr>
          <a:xfrm>
            <a:off x="9009580" y="806307"/>
            <a:ext cx="1057352" cy="369332"/>
          </a:xfrm>
          <a:prstGeom prst="rect">
            <a:avLst/>
          </a:prstGeom>
        </p:spPr>
        <p:txBody>
          <a:bodyPr wrap="square">
            <a:spAutoFit/>
          </a:bodyPr>
          <a:lstStyle/>
          <a:p>
            <a:pPr algn="r"/>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Office:</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sp>
        <p:nvSpPr>
          <p:cNvPr id="34" name="TextBox 33">
            <a:extLst>
              <a:ext uri="{FF2B5EF4-FFF2-40B4-BE49-F238E27FC236}">
                <a16:creationId xmlns:a16="http://schemas.microsoft.com/office/drawing/2014/main" id="{CC044042-BD0E-4392-B5DF-F260169C680F}"/>
              </a:ext>
            </a:extLst>
          </p:cNvPr>
          <p:cNvSpPr txBox="1"/>
          <p:nvPr/>
        </p:nvSpPr>
        <p:spPr>
          <a:xfrm>
            <a:off x="8663370" y="2628502"/>
            <a:ext cx="1392293" cy="1200329"/>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3</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36 NSF</a:t>
            </a:r>
          </a:p>
        </p:txBody>
      </p:sp>
      <p:sp>
        <p:nvSpPr>
          <p:cNvPr id="35" name="TextBox 34">
            <a:extLst>
              <a:ext uri="{FF2B5EF4-FFF2-40B4-BE49-F238E27FC236}">
                <a16:creationId xmlns:a16="http://schemas.microsoft.com/office/drawing/2014/main" id="{9A4D246D-367B-45C1-B987-9549175676A4}"/>
              </a:ext>
            </a:extLst>
          </p:cNvPr>
          <p:cNvSpPr txBox="1"/>
          <p:nvPr/>
        </p:nvSpPr>
        <p:spPr>
          <a:xfrm>
            <a:off x="5220898" y="3777518"/>
            <a:ext cx="4827633" cy="369332"/>
          </a:xfrm>
          <a:prstGeom prst="rect">
            <a:avLst/>
          </a:prstGeom>
          <a:noFill/>
        </p:spPr>
        <p:txBody>
          <a:bodyPr wrap="square" rtlCol="0">
            <a:spAutoFit/>
          </a:bodyPr>
          <a:lstStyle/>
          <a:p>
            <a:pPr algn="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Desktop computer terminal.</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36" name="Rectangle 35">
            <a:extLst>
              <a:ext uri="{FF2B5EF4-FFF2-40B4-BE49-F238E27FC236}">
                <a16:creationId xmlns:a16="http://schemas.microsoft.com/office/drawing/2014/main" id="{710B4A4D-267D-42D5-99BE-1CC77BE87A65}"/>
              </a:ext>
            </a:extLst>
          </p:cNvPr>
          <p:cNvSpPr/>
          <p:nvPr/>
        </p:nvSpPr>
        <p:spPr>
          <a:xfrm>
            <a:off x="7854920" y="2917296"/>
            <a:ext cx="1392293" cy="923330"/>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Capacity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37" name="Rectangle 36">
            <a:extLst>
              <a:ext uri="{FF2B5EF4-FFF2-40B4-BE49-F238E27FC236}">
                <a16:creationId xmlns:a16="http://schemas.microsoft.com/office/drawing/2014/main" id="{D91D12F2-7EF6-4551-A718-B555677856C3}"/>
              </a:ext>
            </a:extLst>
          </p:cNvPr>
          <p:cNvSpPr/>
          <p:nvPr/>
        </p:nvSpPr>
        <p:spPr>
          <a:xfrm>
            <a:off x="5231220" y="2654724"/>
            <a:ext cx="4817312" cy="369332"/>
          </a:xfrm>
          <a:prstGeom prst="rect">
            <a:avLst/>
          </a:prstGeom>
        </p:spPr>
        <p:txBody>
          <a:bodyPr wrap="square">
            <a:spAutoFit/>
          </a:bodyPr>
          <a:lstStyle/>
          <a:p>
            <a:pPr algn="r"/>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Workstation:</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sp>
        <p:nvSpPr>
          <p:cNvPr id="38" name="TextBox 37">
            <a:extLst>
              <a:ext uri="{FF2B5EF4-FFF2-40B4-BE49-F238E27FC236}">
                <a16:creationId xmlns:a16="http://schemas.microsoft.com/office/drawing/2014/main" id="{7775FE4E-D704-4F87-BEC3-03E4C4CD572B}"/>
              </a:ext>
            </a:extLst>
          </p:cNvPr>
          <p:cNvSpPr txBox="1"/>
          <p:nvPr/>
        </p:nvSpPr>
        <p:spPr>
          <a:xfrm>
            <a:off x="3999524" y="724323"/>
            <a:ext cx="1392293" cy="923330"/>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6</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54 NSF</a:t>
            </a:r>
          </a:p>
        </p:txBody>
      </p:sp>
      <p:sp>
        <p:nvSpPr>
          <p:cNvPr id="39" name="TextBox 38">
            <a:extLst>
              <a:ext uri="{FF2B5EF4-FFF2-40B4-BE49-F238E27FC236}">
                <a16:creationId xmlns:a16="http://schemas.microsoft.com/office/drawing/2014/main" id="{5FA0F724-DA44-493D-9EC6-65CC68136BFD}"/>
              </a:ext>
            </a:extLst>
          </p:cNvPr>
          <p:cNvSpPr txBox="1"/>
          <p:nvPr/>
        </p:nvSpPr>
        <p:spPr>
          <a:xfrm>
            <a:off x="3204719" y="1873339"/>
            <a:ext cx="2349920" cy="369332"/>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Cabinets for storage.</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40" name="Rectangle 39">
            <a:extLst>
              <a:ext uri="{FF2B5EF4-FFF2-40B4-BE49-F238E27FC236}">
                <a16:creationId xmlns:a16="http://schemas.microsoft.com/office/drawing/2014/main" id="{C3B82F9F-20E3-427D-985D-4E43318EBD72}"/>
              </a:ext>
            </a:extLst>
          </p:cNvPr>
          <p:cNvSpPr/>
          <p:nvPr/>
        </p:nvSpPr>
        <p:spPr>
          <a:xfrm>
            <a:off x="3191074" y="1013117"/>
            <a:ext cx="1392293" cy="646331"/>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41" name="Rectangle 40">
            <a:extLst>
              <a:ext uri="{FF2B5EF4-FFF2-40B4-BE49-F238E27FC236}">
                <a16:creationId xmlns:a16="http://schemas.microsoft.com/office/drawing/2014/main" id="{CBACBC38-3BDB-4D9E-8C46-EB89E8A6F247}"/>
              </a:ext>
            </a:extLst>
          </p:cNvPr>
          <p:cNvSpPr/>
          <p:nvPr/>
        </p:nvSpPr>
        <p:spPr>
          <a:xfrm>
            <a:off x="2587243" y="750545"/>
            <a:ext cx="2820003" cy="369332"/>
          </a:xfrm>
          <a:prstGeom prst="rect">
            <a:avLst/>
          </a:prstGeom>
        </p:spPr>
        <p:txBody>
          <a:bodyPr wrap="none">
            <a:spAutoFit/>
          </a:bodyPr>
          <a:lstStyle/>
          <a:p>
            <a:pPr algn="r"/>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3-Drawer Lateral Files:</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sp>
        <p:nvSpPr>
          <p:cNvPr id="42" name="TextBox 41">
            <a:extLst>
              <a:ext uri="{FF2B5EF4-FFF2-40B4-BE49-F238E27FC236}">
                <a16:creationId xmlns:a16="http://schemas.microsoft.com/office/drawing/2014/main" id="{46C30935-D4C4-4635-8D8C-1D11524A52A9}"/>
              </a:ext>
            </a:extLst>
          </p:cNvPr>
          <p:cNvSpPr txBox="1"/>
          <p:nvPr/>
        </p:nvSpPr>
        <p:spPr>
          <a:xfrm>
            <a:off x="3998096" y="2617126"/>
            <a:ext cx="1392293" cy="1200329"/>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100 NSF</a:t>
            </a:r>
          </a:p>
        </p:txBody>
      </p:sp>
      <p:sp>
        <p:nvSpPr>
          <p:cNvPr id="43" name="TextBox 42">
            <a:extLst>
              <a:ext uri="{FF2B5EF4-FFF2-40B4-BE49-F238E27FC236}">
                <a16:creationId xmlns:a16="http://schemas.microsoft.com/office/drawing/2014/main" id="{9FEB7C78-8121-4A42-A628-A7DEC46C238A}"/>
              </a:ext>
            </a:extLst>
          </p:cNvPr>
          <p:cNvSpPr txBox="1"/>
          <p:nvPr/>
        </p:nvSpPr>
        <p:spPr>
          <a:xfrm>
            <a:off x="1019651" y="3766142"/>
            <a:ext cx="4365228" cy="646331"/>
          </a:xfrm>
          <a:prstGeom prst="rect">
            <a:avLst/>
          </a:prstGeom>
          <a:noFill/>
        </p:spPr>
        <p:txBody>
          <a:bodyPr wrap="square" rtlCol="0">
            <a:spAutoFit/>
          </a:bodyPr>
          <a:lstStyle/>
          <a:p>
            <a:pPr algn="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Private space where a nursing mother can use a breast pump.</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44" name="Rectangle 43">
            <a:extLst>
              <a:ext uri="{FF2B5EF4-FFF2-40B4-BE49-F238E27FC236}">
                <a16:creationId xmlns:a16="http://schemas.microsoft.com/office/drawing/2014/main" id="{8C076643-3552-4087-AB30-E992880C61DD}"/>
              </a:ext>
            </a:extLst>
          </p:cNvPr>
          <p:cNvSpPr/>
          <p:nvPr/>
        </p:nvSpPr>
        <p:spPr>
          <a:xfrm>
            <a:off x="3189646" y="2905920"/>
            <a:ext cx="1392293" cy="923330"/>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Capacity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45" name="Rectangle 44">
            <a:extLst>
              <a:ext uri="{FF2B5EF4-FFF2-40B4-BE49-F238E27FC236}">
                <a16:creationId xmlns:a16="http://schemas.microsoft.com/office/drawing/2014/main" id="{25C30E6F-1CEB-49BC-A214-E6C79518BDAE}"/>
              </a:ext>
            </a:extLst>
          </p:cNvPr>
          <p:cNvSpPr/>
          <p:nvPr/>
        </p:nvSpPr>
        <p:spPr>
          <a:xfrm>
            <a:off x="3425972" y="2643348"/>
            <a:ext cx="1988045" cy="369332"/>
          </a:xfrm>
          <a:prstGeom prst="rect">
            <a:avLst/>
          </a:prstGeom>
        </p:spPr>
        <p:txBody>
          <a:bodyPr wrap="none">
            <a:spAutoFit/>
          </a:bodyPr>
          <a:lstStyle/>
          <a:p>
            <a:pPr algn="r"/>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Mother’s Room:</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pic>
        <p:nvPicPr>
          <p:cNvPr id="47" name="Picture 46">
            <a:extLst>
              <a:ext uri="{FF2B5EF4-FFF2-40B4-BE49-F238E27FC236}">
                <a16:creationId xmlns:a16="http://schemas.microsoft.com/office/drawing/2014/main" id="{8035B0B1-9734-4FF5-96AB-56F986A8CB3C}"/>
              </a:ext>
            </a:extLst>
          </p:cNvPr>
          <p:cNvPicPr>
            <a:picLocks noChangeAspect="1"/>
          </p:cNvPicPr>
          <p:nvPr/>
        </p:nvPicPr>
        <p:blipFill rotWithShape="1">
          <a:blip r:embed="rId3">
            <a:extLst>
              <a:ext uri="{28A0092B-C50C-407E-A947-70E740481C1C}">
                <a14:useLocalDpi xmlns:a14="http://schemas.microsoft.com/office/drawing/2010/main" val="0"/>
              </a:ext>
            </a:extLst>
          </a:blip>
          <a:srcRect l="3724" t="1695" r="52708" b="43869"/>
          <a:stretch/>
        </p:blipFill>
        <p:spPr>
          <a:xfrm>
            <a:off x="3647328" y="6294889"/>
            <a:ext cx="3395658" cy="3244427"/>
          </a:xfrm>
          <a:prstGeom prst="rect">
            <a:avLst/>
          </a:prstGeom>
        </p:spPr>
      </p:pic>
      <p:sp>
        <p:nvSpPr>
          <p:cNvPr id="48" name="TextBox 47">
            <a:extLst>
              <a:ext uri="{FF2B5EF4-FFF2-40B4-BE49-F238E27FC236}">
                <a16:creationId xmlns:a16="http://schemas.microsoft.com/office/drawing/2014/main" id="{D80EFFD2-8E90-4AF0-8781-DCE98FC807D5}"/>
              </a:ext>
            </a:extLst>
          </p:cNvPr>
          <p:cNvSpPr txBox="1"/>
          <p:nvPr/>
        </p:nvSpPr>
        <p:spPr>
          <a:xfrm>
            <a:off x="5031065" y="8821840"/>
            <a:ext cx="1383311" cy="400110"/>
          </a:xfrm>
          <a:prstGeom prst="rect">
            <a:avLst/>
          </a:prstGeom>
          <a:noFill/>
        </p:spPr>
        <p:txBody>
          <a:bodyPr wrap="square" rtlCol="0">
            <a:spAutoFit/>
          </a:bodyPr>
          <a:lstStyle/>
          <a:p>
            <a:pPr algn="r"/>
            <a:r>
              <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rPr>
              <a:t>H.R.</a:t>
            </a:r>
            <a:endParaRPr lang="en-US" sz="16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49" name="TextBox 48">
            <a:extLst>
              <a:ext uri="{FF2B5EF4-FFF2-40B4-BE49-F238E27FC236}">
                <a16:creationId xmlns:a16="http://schemas.microsoft.com/office/drawing/2014/main" id="{4864C8A5-D386-4A9C-8239-F3FD38D6BCA4}"/>
              </a:ext>
            </a:extLst>
          </p:cNvPr>
          <p:cNvSpPr txBox="1"/>
          <p:nvPr/>
        </p:nvSpPr>
        <p:spPr>
          <a:xfrm>
            <a:off x="3253065" y="6817508"/>
            <a:ext cx="1383311" cy="307777"/>
          </a:xfrm>
          <a:prstGeom prst="rect">
            <a:avLst/>
          </a:prstGeom>
          <a:noFill/>
        </p:spPr>
        <p:txBody>
          <a:bodyPr wrap="square" rtlCol="0">
            <a:spAutoFit/>
          </a:bodyPr>
          <a:lstStyle/>
          <a:p>
            <a:pPr algn="r"/>
            <a:r>
              <a:rPr lang="en-US" sz="1400" dirty="0">
                <a:latin typeface="Rockwell Nova" panose="02060503020205020403" pitchFamily="18" charset="0"/>
                <a:ea typeface="Malgun Gothic Semilight" panose="020B0502040204020203" pitchFamily="34" charset="-128"/>
                <a:cs typeface="Malgun Gothic Semilight" panose="020B0502040204020203" pitchFamily="34" charset="-128"/>
              </a:rPr>
              <a:t>LOBBY</a:t>
            </a:r>
            <a:endParaRPr lang="en-US" sz="11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0" name="TextBox 49">
            <a:extLst>
              <a:ext uri="{FF2B5EF4-FFF2-40B4-BE49-F238E27FC236}">
                <a16:creationId xmlns:a16="http://schemas.microsoft.com/office/drawing/2014/main" id="{4B954EFD-DACD-413C-9493-930A04B11F2E}"/>
              </a:ext>
            </a:extLst>
          </p:cNvPr>
          <p:cNvSpPr txBox="1"/>
          <p:nvPr/>
        </p:nvSpPr>
        <p:spPr>
          <a:xfrm>
            <a:off x="5030639" y="6793492"/>
            <a:ext cx="1383311" cy="307777"/>
          </a:xfrm>
          <a:prstGeom prst="rect">
            <a:avLst/>
          </a:prstGeom>
          <a:noFill/>
        </p:spPr>
        <p:txBody>
          <a:bodyPr wrap="square" rtlCol="0">
            <a:spAutoFit/>
          </a:bodyPr>
          <a:lstStyle/>
          <a:p>
            <a:pPr algn="ctr"/>
            <a:r>
              <a:rPr lang="en-US" sz="1400" dirty="0">
                <a:latin typeface="Rockwell Nova" panose="02060503020205020403" pitchFamily="18" charset="0"/>
                <a:ea typeface="Malgun Gothic Semilight" panose="020B0502040204020203" pitchFamily="34" charset="-128"/>
                <a:cs typeface="Malgun Gothic Semilight" panose="020B0502040204020203" pitchFamily="34" charset="-128"/>
              </a:rPr>
              <a:t>WAIT</a:t>
            </a:r>
            <a:endParaRPr lang="en-US" sz="11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1" name="TextBox 50">
            <a:extLst>
              <a:ext uri="{FF2B5EF4-FFF2-40B4-BE49-F238E27FC236}">
                <a16:creationId xmlns:a16="http://schemas.microsoft.com/office/drawing/2014/main" id="{8BE3B85E-ECD4-4AA1-A011-9AB6E7848623}"/>
              </a:ext>
            </a:extLst>
          </p:cNvPr>
          <p:cNvSpPr txBox="1"/>
          <p:nvPr/>
        </p:nvSpPr>
        <p:spPr>
          <a:xfrm>
            <a:off x="4941739" y="7699944"/>
            <a:ext cx="1383311" cy="523220"/>
          </a:xfrm>
          <a:prstGeom prst="rect">
            <a:avLst/>
          </a:prstGeom>
          <a:noFill/>
        </p:spPr>
        <p:txBody>
          <a:bodyPr wrap="square" rtlCol="0">
            <a:spAutoFit/>
          </a:bodyPr>
          <a:lstStyle/>
          <a:p>
            <a:pPr algn="ctr"/>
            <a:r>
              <a:rPr lang="en-US" sz="1400" dirty="0">
                <a:latin typeface="Rockwell Nova" panose="02060503020205020403" pitchFamily="18" charset="0"/>
                <a:ea typeface="Malgun Gothic Semilight" panose="020B0502040204020203" pitchFamily="34" charset="-128"/>
                <a:cs typeface="Malgun Gothic Semilight" panose="020B0502040204020203" pitchFamily="34" charset="-128"/>
              </a:rPr>
              <a:t>DAY</a:t>
            </a:r>
          </a:p>
          <a:p>
            <a:pPr algn="ctr"/>
            <a:r>
              <a:rPr lang="en-US" sz="1400" dirty="0">
                <a:latin typeface="Rockwell Nova" panose="02060503020205020403" pitchFamily="18" charset="0"/>
                <a:ea typeface="Malgun Gothic Semilight" panose="020B0502040204020203" pitchFamily="34" charset="-128"/>
                <a:cs typeface="Malgun Gothic Semilight" panose="020B0502040204020203" pitchFamily="34" charset="-128"/>
              </a:rPr>
              <a:t>CARE</a:t>
            </a:r>
            <a:endParaRPr lang="en-US" sz="11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Tree>
    <p:extLst>
      <p:ext uri="{BB962C8B-B14F-4D97-AF65-F5344CB8AC3E}">
        <p14:creationId xmlns:p14="http://schemas.microsoft.com/office/powerpoint/2010/main" val="1574968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A87161-243B-44DB-93FD-A0D7A498CA04}"/>
              </a:ext>
            </a:extLst>
          </p:cNvPr>
          <p:cNvSpPr txBox="1"/>
          <p:nvPr/>
        </p:nvSpPr>
        <p:spPr>
          <a:xfrm>
            <a:off x="361664" y="170514"/>
            <a:ext cx="11719875" cy="1569660"/>
          </a:xfrm>
          <a:prstGeom prst="rect">
            <a:avLst/>
          </a:prstGeom>
          <a:noFill/>
        </p:spPr>
        <p:txBody>
          <a:bodyPr wrap="none" rtlCol="0">
            <a:spAutoFit/>
          </a:bodyPr>
          <a:lstStyle/>
          <a:p>
            <a:r>
              <a:rPr lang="en-US" sz="9600" dirty="0">
                <a:solidFill>
                  <a:schemeClr val="tx1">
                    <a:lumMod val="95000"/>
                    <a:lumOff val="5000"/>
                  </a:schemeClr>
                </a:solidFill>
                <a:latin typeface="Rockwell Nova" panose="02060503020205020403" pitchFamily="18" charset="0"/>
              </a:rPr>
              <a:t>EXECUTIVE SUITE</a:t>
            </a:r>
            <a:endParaRPr lang="en-US" sz="9600" dirty="0">
              <a:solidFill>
                <a:schemeClr val="bg2">
                  <a:lumMod val="10000"/>
                </a:schemeClr>
              </a:solidFill>
              <a:latin typeface="Rockwell Nova" panose="02060503020205020403" pitchFamily="18" charset="0"/>
            </a:endParaRPr>
          </a:p>
        </p:txBody>
      </p:sp>
      <p:sp>
        <p:nvSpPr>
          <p:cNvPr id="5" name="TextBox 4">
            <a:extLst>
              <a:ext uri="{FF2B5EF4-FFF2-40B4-BE49-F238E27FC236}">
                <a16:creationId xmlns:a16="http://schemas.microsoft.com/office/drawing/2014/main" id="{77D17070-1BE7-4FD0-97F9-75817DCC8562}"/>
              </a:ext>
            </a:extLst>
          </p:cNvPr>
          <p:cNvSpPr txBox="1"/>
          <p:nvPr/>
        </p:nvSpPr>
        <p:spPr>
          <a:xfrm>
            <a:off x="361664" y="1413940"/>
            <a:ext cx="4400105" cy="707886"/>
          </a:xfrm>
          <a:prstGeom prst="rect">
            <a:avLst/>
          </a:prstGeom>
          <a:noFill/>
        </p:spPr>
        <p:txBody>
          <a:bodyPr wrap="square" rtlCol="0">
            <a:spAutoFit/>
          </a:bodyPr>
          <a:lstStyle/>
          <a:p>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900 NSF</a:t>
            </a:r>
          </a:p>
        </p:txBody>
      </p:sp>
      <p:sp>
        <p:nvSpPr>
          <p:cNvPr id="6" name="TextBox 5">
            <a:extLst>
              <a:ext uri="{FF2B5EF4-FFF2-40B4-BE49-F238E27FC236}">
                <a16:creationId xmlns:a16="http://schemas.microsoft.com/office/drawing/2014/main" id="{C33DF1C1-CDAE-432B-903E-BB5048895494}"/>
              </a:ext>
            </a:extLst>
          </p:cNvPr>
          <p:cNvSpPr txBox="1"/>
          <p:nvPr/>
        </p:nvSpPr>
        <p:spPr>
          <a:xfrm>
            <a:off x="361664" y="1982372"/>
            <a:ext cx="4601034" cy="923330"/>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Collection of offices, rooms, or suit used by the top managers of a business or the executives.</a:t>
            </a:r>
          </a:p>
        </p:txBody>
      </p:sp>
      <p:sp>
        <p:nvSpPr>
          <p:cNvPr id="18" name="Rectangle 17">
            <a:extLst>
              <a:ext uri="{FF2B5EF4-FFF2-40B4-BE49-F238E27FC236}">
                <a16:creationId xmlns:a16="http://schemas.microsoft.com/office/drawing/2014/main" id="{AD7C8471-B384-40EE-87FC-8BC9725A5712}"/>
              </a:ext>
            </a:extLst>
          </p:cNvPr>
          <p:cNvSpPr/>
          <p:nvPr/>
        </p:nvSpPr>
        <p:spPr>
          <a:xfrm>
            <a:off x="5235973" y="1467136"/>
            <a:ext cx="1741182" cy="400110"/>
          </a:xfrm>
          <a:prstGeom prst="rect">
            <a:avLst/>
          </a:prstGeom>
        </p:spPr>
        <p:txBody>
          <a:bodyPr wrap="none">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Workspace:</a:t>
            </a:r>
          </a:p>
        </p:txBody>
      </p:sp>
      <p:sp>
        <p:nvSpPr>
          <p:cNvPr id="19" name="TextBox 18">
            <a:extLst>
              <a:ext uri="{FF2B5EF4-FFF2-40B4-BE49-F238E27FC236}">
                <a16:creationId xmlns:a16="http://schemas.microsoft.com/office/drawing/2014/main" id="{0BEBA18D-5628-465D-A7A5-E0B5D7BF866D}"/>
              </a:ext>
            </a:extLst>
          </p:cNvPr>
          <p:cNvSpPr txBox="1"/>
          <p:nvPr/>
        </p:nvSpPr>
        <p:spPr>
          <a:xfrm>
            <a:off x="6044422" y="1827523"/>
            <a:ext cx="1392293" cy="1200329"/>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2</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834 NSF</a:t>
            </a:r>
          </a:p>
        </p:txBody>
      </p:sp>
      <p:sp>
        <p:nvSpPr>
          <p:cNvPr id="20" name="TextBox 19">
            <a:extLst>
              <a:ext uri="{FF2B5EF4-FFF2-40B4-BE49-F238E27FC236}">
                <a16:creationId xmlns:a16="http://schemas.microsoft.com/office/drawing/2014/main" id="{26CC796E-A50D-4AC0-B57C-24AF2C7E8E49}"/>
              </a:ext>
            </a:extLst>
          </p:cNvPr>
          <p:cNvSpPr txBox="1"/>
          <p:nvPr/>
        </p:nvSpPr>
        <p:spPr>
          <a:xfrm>
            <a:off x="5235973" y="2976539"/>
            <a:ext cx="4508528" cy="646331"/>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Used by the top managers as a place for commercial and professional work.</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1" name="Rectangle 20">
            <a:extLst>
              <a:ext uri="{FF2B5EF4-FFF2-40B4-BE49-F238E27FC236}">
                <a16:creationId xmlns:a16="http://schemas.microsoft.com/office/drawing/2014/main" id="{E4833FD4-BE89-4127-B276-7F7A39408046}"/>
              </a:ext>
            </a:extLst>
          </p:cNvPr>
          <p:cNvSpPr/>
          <p:nvPr/>
        </p:nvSpPr>
        <p:spPr>
          <a:xfrm>
            <a:off x="5235972" y="2116317"/>
            <a:ext cx="1392293" cy="923330"/>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Capacity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22" name="TextBox 21">
            <a:extLst>
              <a:ext uri="{FF2B5EF4-FFF2-40B4-BE49-F238E27FC236}">
                <a16:creationId xmlns:a16="http://schemas.microsoft.com/office/drawing/2014/main" id="{5D43DFA9-140A-4D1F-BC63-481BD2B9B9C6}"/>
              </a:ext>
            </a:extLst>
          </p:cNvPr>
          <p:cNvSpPr txBox="1"/>
          <p:nvPr/>
        </p:nvSpPr>
        <p:spPr>
          <a:xfrm>
            <a:off x="9856605" y="1467136"/>
            <a:ext cx="3719016" cy="400110"/>
          </a:xfrm>
          <a:prstGeom prst="rect">
            <a:avLst/>
          </a:prstGeom>
          <a:noFill/>
        </p:spPr>
        <p:txBody>
          <a:bodyPr wrap="square" rtlCol="0">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Support:</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6" name="TextBox 25">
            <a:extLst>
              <a:ext uri="{FF2B5EF4-FFF2-40B4-BE49-F238E27FC236}">
                <a16:creationId xmlns:a16="http://schemas.microsoft.com/office/drawing/2014/main" id="{25545FE7-B94E-456F-8718-159AA7782145}"/>
              </a:ext>
            </a:extLst>
          </p:cNvPr>
          <p:cNvSpPr txBox="1"/>
          <p:nvPr/>
        </p:nvSpPr>
        <p:spPr>
          <a:xfrm>
            <a:off x="5235972" y="5573569"/>
            <a:ext cx="3719016" cy="400110"/>
          </a:xfrm>
          <a:prstGeom prst="rect">
            <a:avLst/>
          </a:prstGeom>
          <a:noFill/>
        </p:spPr>
        <p:txBody>
          <a:bodyPr wrap="square" rtlCol="0">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FF&amp;E: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7" name="TextBox 26">
            <a:extLst>
              <a:ext uri="{FF2B5EF4-FFF2-40B4-BE49-F238E27FC236}">
                <a16:creationId xmlns:a16="http://schemas.microsoft.com/office/drawing/2014/main" id="{06003AB7-1FF9-4829-9EE0-9EB5ECC3B470}"/>
              </a:ext>
            </a:extLst>
          </p:cNvPr>
          <p:cNvSpPr txBox="1"/>
          <p:nvPr/>
        </p:nvSpPr>
        <p:spPr>
          <a:xfrm>
            <a:off x="5195028" y="5932751"/>
            <a:ext cx="4406173" cy="923330"/>
          </a:xfrm>
          <a:prstGeom prst="rect">
            <a:avLst/>
          </a:prstGeom>
          <a:noFill/>
        </p:spPr>
        <p:txBody>
          <a:bodyPr wrap="square" rtlCol="0">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File cabinets, desks, chairs, couch, coffee and water area, outlets, TV’s, computers, lamps, mini fridge.</a:t>
            </a:r>
          </a:p>
        </p:txBody>
      </p:sp>
      <p:sp>
        <p:nvSpPr>
          <p:cNvPr id="28" name="TextBox 27">
            <a:extLst>
              <a:ext uri="{FF2B5EF4-FFF2-40B4-BE49-F238E27FC236}">
                <a16:creationId xmlns:a16="http://schemas.microsoft.com/office/drawing/2014/main" id="{BEDDFF24-64C8-4094-AEC5-98A9539D1FED}"/>
              </a:ext>
            </a:extLst>
          </p:cNvPr>
          <p:cNvSpPr txBox="1"/>
          <p:nvPr/>
        </p:nvSpPr>
        <p:spPr>
          <a:xfrm>
            <a:off x="9869675" y="5533718"/>
            <a:ext cx="3719016" cy="400110"/>
          </a:xfrm>
          <a:prstGeom prst="rect">
            <a:avLst/>
          </a:prstGeom>
          <a:noFill/>
        </p:spPr>
        <p:txBody>
          <a:bodyPr wrap="square" rtlCol="0">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Needs:</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9" name="TextBox 28">
            <a:extLst>
              <a:ext uri="{FF2B5EF4-FFF2-40B4-BE49-F238E27FC236}">
                <a16:creationId xmlns:a16="http://schemas.microsoft.com/office/drawing/2014/main" id="{54B4F9A5-F3B3-4998-ACB0-398A2707A4AA}"/>
              </a:ext>
            </a:extLst>
          </p:cNvPr>
          <p:cNvSpPr txBox="1"/>
          <p:nvPr/>
        </p:nvSpPr>
        <p:spPr>
          <a:xfrm>
            <a:off x="9865659" y="5901328"/>
            <a:ext cx="4789583" cy="1200329"/>
          </a:xfrm>
          <a:prstGeom prst="rect">
            <a:avLst/>
          </a:prstGeom>
          <a:noFill/>
        </p:spPr>
        <p:txBody>
          <a:bodyPr wrap="square" rtlCol="0">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Space reachable to clients and employees that defines hierarchy. Natural light, task lighting, comfortable furniture, acoustic privacy. </a:t>
            </a:r>
          </a:p>
        </p:txBody>
      </p:sp>
      <p:sp>
        <p:nvSpPr>
          <p:cNvPr id="30" name="Rectangle 29">
            <a:extLst>
              <a:ext uri="{FF2B5EF4-FFF2-40B4-BE49-F238E27FC236}">
                <a16:creationId xmlns:a16="http://schemas.microsoft.com/office/drawing/2014/main" id="{EB9681BE-8BB1-4D3A-9F74-1A6E188349D9}"/>
              </a:ext>
            </a:extLst>
          </p:cNvPr>
          <p:cNvSpPr/>
          <p:nvPr/>
        </p:nvSpPr>
        <p:spPr>
          <a:xfrm>
            <a:off x="5246294" y="1853745"/>
            <a:ext cx="2145139" cy="369332"/>
          </a:xfrm>
          <a:prstGeom prst="rect">
            <a:avLst/>
          </a:prstGeom>
        </p:spPr>
        <p:txBody>
          <a:bodyPr wrap="none">
            <a:spAutoFit/>
          </a:bodyPr>
          <a:lstStyle/>
          <a:p>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Executive Office:</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sp>
        <p:nvSpPr>
          <p:cNvPr id="31" name="TextBox 30">
            <a:extLst>
              <a:ext uri="{FF2B5EF4-FFF2-40B4-BE49-F238E27FC236}">
                <a16:creationId xmlns:a16="http://schemas.microsoft.com/office/drawing/2014/main" id="{6B5A0437-8FB7-4181-B6D1-EED465E7FF21}"/>
              </a:ext>
            </a:extLst>
          </p:cNvPr>
          <p:cNvSpPr txBox="1"/>
          <p:nvPr/>
        </p:nvSpPr>
        <p:spPr>
          <a:xfrm>
            <a:off x="6029348" y="3720326"/>
            <a:ext cx="1392293" cy="1200329"/>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48 NSF</a:t>
            </a:r>
          </a:p>
        </p:txBody>
      </p:sp>
      <p:sp>
        <p:nvSpPr>
          <p:cNvPr id="32" name="TextBox 31">
            <a:extLst>
              <a:ext uri="{FF2B5EF4-FFF2-40B4-BE49-F238E27FC236}">
                <a16:creationId xmlns:a16="http://schemas.microsoft.com/office/drawing/2014/main" id="{8676FA1A-6CC9-4631-9DA9-511769942390}"/>
              </a:ext>
            </a:extLst>
          </p:cNvPr>
          <p:cNvSpPr txBox="1"/>
          <p:nvPr/>
        </p:nvSpPr>
        <p:spPr>
          <a:xfrm>
            <a:off x="5220899" y="4869342"/>
            <a:ext cx="4365228" cy="646331"/>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Desktop computer terminal for executive assistant.</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33" name="Rectangle 32">
            <a:extLst>
              <a:ext uri="{FF2B5EF4-FFF2-40B4-BE49-F238E27FC236}">
                <a16:creationId xmlns:a16="http://schemas.microsoft.com/office/drawing/2014/main" id="{BF6AD8FD-5B28-46F8-BFC8-D2381683702B}"/>
              </a:ext>
            </a:extLst>
          </p:cNvPr>
          <p:cNvSpPr/>
          <p:nvPr/>
        </p:nvSpPr>
        <p:spPr>
          <a:xfrm>
            <a:off x="5220898" y="4009120"/>
            <a:ext cx="1392293" cy="923330"/>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Capacity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34" name="Rectangle 33">
            <a:extLst>
              <a:ext uri="{FF2B5EF4-FFF2-40B4-BE49-F238E27FC236}">
                <a16:creationId xmlns:a16="http://schemas.microsoft.com/office/drawing/2014/main" id="{15C074B6-ED0F-4B5E-A4E0-0DF2B092A530}"/>
              </a:ext>
            </a:extLst>
          </p:cNvPr>
          <p:cNvSpPr/>
          <p:nvPr/>
        </p:nvSpPr>
        <p:spPr>
          <a:xfrm>
            <a:off x="5231220" y="3746548"/>
            <a:ext cx="1665841" cy="369332"/>
          </a:xfrm>
          <a:prstGeom prst="rect">
            <a:avLst/>
          </a:prstGeom>
        </p:spPr>
        <p:txBody>
          <a:bodyPr wrap="none">
            <a:spAutoFit/>
          </a:bodyPr>
          <a:lstStyle/>
          <a:p>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Workstation:</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sp>
        <p:nvSpPr>
          <p:cNvPr id="35" name="TextBox 34">
            <a:extLst>
              <a:ext uri="{FF2B5EF4-FFF2-40B4-BE49-F238E27FC236}">
                <a16:creationId xmlns:a16="http://schemas.microsoft.com/office/drawing/2014/main" id="{BDC55DC7-4E03-47DB-A64A-0E07F795A4AC}"/>
              </a:ext>
            </a:extLst>
          </p:cNvPr>
          <p:cNvSpPr txBox="1"/>
          <p:nvPr/>
        </p:nvSpPr>
        <p:spPr>
          <a:xfrm>
            <a:off x="10700592" y="1816147"/>
            <a:ext cx="1392293" cy="923330"/>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2</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18 NSF</a:t>
            </a:r>
          </a:p>
        </p:txBody>
      </p:sp>
      <p:sp>
        <p:nvSpPr>
          <p:cNvPr id="36" name="TextBox 35">
            <a:extLst>
              <a:ext uri="{FF2B5EF4-FFF2-40B4-BE49-F238E27FC236}">
                <a16:creationId xmlns:a16="http://schemas.microsoft.com/office/drawing/2014/main" id="{EDF5900A-7F3E-4CA9-9452-F8E7800B3551}"/>
              </a:ext>
            </a:extLst>
          </p:cNvPr>
          <p:cNvSpPr txBox="1"/>
          <p:nvPr/>
        </p:nvSpPr>
        <p:spPr>
          <a:xfrm>
            <a:off x="9892143" y="2965163"/>
            <a:ext cx="4365228" cy="369332"/>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Cabinets for storage.</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37" name="Rectangle 36">
            <a:extLst>
              <a:ext uri="{FF2B5EF4-FFF2-40B4-BE49-F238E27FC236}">
                <a16:creationId xmlns:a16="http://schemas.microsoft.com/office/drawing/2014/main" id="{E2F1A1AD-9CAE-4761-AB90-957702D5336D}"/>
              </a:ext>
            </a:extLst>
          </p:cNvPr>
          <p:cNvSpPr/>
          <p:nvPr/>
        </p:nvSpPr>
        <p:spPr>
          <a:xfrm>
            <a:off x="9892142" y="2104941"/>
            <a:ext cx="1392293" cy="646331"/>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38" name="Rectangle 37">
            <a:extLst>
              <a:ext uri="{FF2B5EF4-FFF2-40B4-BE49-F238E27FC236}">
                <a16:creationId xmlns:a16="http://schemas.microsoft.com/office/drawing/2014/main" id="{6EF97F23-BBA9-49EE-AB23-15D3293575C9}"/>
              </a:ext>
            </a:extLst>
          </p:cNvPr>
          <p:cNvSpPr/>
          <p:nvPr/>
        </p:nvSpPr>
        <p:spPr>
          <a:xfrm>
            <a:off x="9902464" y="1842369"/>
            <a:ext cx="2820003" cy="369332"/>
          </a:xfrm>
          <a:prstGeom prst="rect">
            <a:avLst/>
          </a:prstGeom>
        </p:spPr>
        <p:txBody>
          <a:bodyPr wrap="none">
            <a:spAutoFit/>
          </a:bodyPr>
          <a:lstStyle/>
          <a:p>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3-Drawer Lateral Files:</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pic>
        <p:nvPicPr>
          <p:cNvPr id="3" name="Picture 2">
            <a:extLst>
              <a:ext uri="{FF2B5EF4-FFF2-40B4-BE49-F238E27FC236}">
                <a16:creationId xmlns:a16="http://schemas.microsoft.com/office/drawing/2014/main" id="{1A93C5E0-4563-4634-A253-D6555A54F4A3}"/>
              </a:ext>
            </a:extLst>
          </p:cNvPr>
          <p:cNvPicPr>
            <a:picLocks noChangeAspect="1"/>
          </p:cNvPicPr>
          <p:nvPr/>
        </p:nvPicPr>
        <p:blipFill rotWithShape="1">
          <a:blip r:embed="rId2">
            <a:extLst>
              <a:ext uri="{28A0092B-C50C-407E-A947-70E740481C1C}">
                <a14:useLocalDpi xmlns:a14="http://schemas.microsoft.com/office/drawing/2010/main" val="0"/>
              </a:ext>
            </a:extLst>
          </a:blip>
          <a:srcRect l="10007" t="20402" r="37882" b="11100"/>
          <a:stretch/>
        </p:blipFill>
        <p:spPr>
          <a:xfrm>
            <a:off x="765400" y="4289992"/>
            <a:ext cx="4078258" cy="3786036"/>
          </a:xfrm>
          <a:prstGeom prst="rect">
            <a:avLst/>
          </a:prstGeom>
        </p:spPr>
      </p:pic>
      <p:pic>
        <p:nvPicPr>
          <p:cNvPr id="10" name="Picture 9">
            <a:extLst>
              <a:ext uri="{FF2B5EF4-FFF2-40B4-BE49-F238E27FC236}">
                <a16:creationId xmlns:a16="http://schemas.microsoft.com/office/drawing/2014/main" id="{2E262563-6EEA-4FDF-B61E-DE20007EE2AD}"/>
              </a:ext>
            </a:extLst>
          </p:cNvPr>
          <p:cNvPicPr>
            <a:picLocks noChangeAspect="1"/>
          </p:cNvPicPr>
          <p:nvPr/>
        </p:nvPicPr>
        <p:blipFill rotWithShape="1">
          <a:blip r:embed="rId3">
            <a:extLst>
              <a:ext uri="{28A0092B-C50C-407E-A947-70E740481C1C}">
                <a14:useLocalDpi xmlns:a14="http://schemas.microsoft.com/office/drawing/2010/main" val="0"/>
              </a:ext>
            </a:extLst>
          </a:blip>
          <a:srcRect r="56046" b="38905"/>
          <a:stretch/>
        </p:blipFill>
        <p:spPr>
          <a:xfrm rot="441641">
            <a:off x="7317068" y="6947255"/>
            <a:ext cx="2712912" cy="2883591"/>
          </a:xfrm>
          <a:prstGeom prst="rect">
            <a:avLst/>
          </a:prstGeom>
        </p:spPr>
      </p:pic>
      <p:sp>
        <p:nvSpPr>
          <p:cNvPr id="43" name="TextBox 42">
            <a:extLst>
              <a:ext uri="{FF2B5EF4-FFF2-40B4-BE49-F238E27FC236}">
                <a16:creationId xmlns:a16="http://schemas.microsoft.com/office/drawing/2014/main" id="{2DAB3B64-C07F-46C8-8A69-C4DE2EE7C844}"/>
              </a:ext>
            </a:extLst>
          </p:cNvPr>
          <p:cNvSpPr txBox="1"/>
          <p:nvPr/>
        </p:nvSpPr>
        <p:spPr>
          <a:xfrm>
            <a:off x="8432474" y="7436922"/>
            <a:ext cx="1383311" cy="461665"/>
          </a:xfrm>
          <a:prstGeom prst="rect">
            <a:avLst/>
          </a:prstGeom>
          <a:noFill/>
        </p:spPr>
        <p:txBody>
          <a:bodyPr wrap="square" rtlCol="0">
            <a:spAutoFit/>
          </a:bodyPr>
          <a:lstStyle/>
          <a:p>
            <a:pPr algn="ctr"/>
            <a:r>
              <a:rPr lang="en-US" sz="1200" dirty="0">
                <a:latin typeface="Rockwell Nova" panose="02060503020205020403" pitchFamily="18" charset="0"/>
                <a:ea typeface="Malgun Gothic Semilight" panose="020B0502040204020203" pitchFamily="34" charset="-128"/>
                <a:cs typeface="Malgun Gothic Semilight" panose="020B0502040204020203" pitchFamily="34" charset="-128"/>
              </a:rPr>
              <a:t>EXECUTIVE</a:t>
            </a:r>
          </a:p>
          <a:p>
            <a:pPr algn="ctr"/>
            <a:r>
              <a:rPr lang="en-US" sz="1200" dirty="0">
                <a:latin typeface="Rockwell Nova" panose="02060503020205020403" pitchFamily="18" charset="0"/>
                <a:ea typeface="Malgun Gothic Semilight" panose="020B0502040204020203" pitchFamily="34" charset="-128"/>
                <a:cs typeface="Malgun Gothic Semilight" panose="020B0502040204020203" pitchFamily="34" charset="-128"/>
              </a:rPr>
              <a:t>SUITE</a:t>
            </a:r>
            <a:endParaRPr lang="en-US" sz="105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44" name="TextBox 43">
            <a:extLst>
              <a:ext uri="{FF2B5EF4-FFF2-40B4-BE49-F238E27FC236}">
                <a16:creationId xmlns:a16="http://schemas.microsoft.com/office/drawing/2014/main" id="{010D2099-7734-44F5-B75F-AF9D9AA3DEF8}"/>
              </a:ext>
            </a:extLst>
          </p:cNvPr>
          <p:cNvSpPr txBox="1"/>
          <p:nvPr/>
        </p:nvSpPr>
        <p:spPr>
          <a:xfrm>
            <a:off x="7391433" y="8782612"/>
            <a:ext cx="1383311" cy="276999"/>
          </a:xfrm>
          <a:prstGeom prst="rect">
            <a:avLst/>
          </a:prstGeom>
          <a:noFill/>
        </p:spPr>
        <p:txBody>
          <a:bodyPr wrap="square" rtlCol="0">
            <a:spAutoFit/>
          </a:bodyPr>
          <a:lstStyle/>
          <a:p>
            <a:pPr algn="ctr"/>
            <a:r>
              <a:rPr lang="en-US" sz="1200" dirty="0">
                <a:latin typeface="Rockwell Nova" panose="02060503020205020403" pitchFamily="18" charset="0"/>
                <a:ea typeface="Malgun Gothic Semilight" panose="020B0502040204020203" pitchFamily="34" charset="-128"/>
                <a:cs typeface="Malgun Gothic Semilight" panose="020B0502040204020203" pitchFamily="34" charset="-128"/>
              </a:rPr>
              <a:t>STAIRS</a:t>
            </a:r>
            <a:endParaRPr lang="en-US" sz="105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Tree>
    <p:extLst>
      <p:ext uri="{BB962C8B-B14F-4D97-AF65-F5344CB8AC3E}">
        <p14:creationId xmlns:p14="http://schemas.microsoft.com/office/powerpoint/2010/main" val="24866382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E197B17-1D53-4FC6-9355-8F444B503FFF}"/>
              </a:ext>
            </a:extLst>
          </p:cNvPr>
          <p:cNvSpPr txBox="1"/>
          <p:nvPr/>
        </p:nvSpPr>
        <p:spPr>
          <a:xfrm>
            <a:off x="5812297" y="170514"/>
            <a:ext cx="9485289" cy="1569660"/>
          </a:xfrm>
          <a:prstGeom prst="rect">
            <a:avLst/>
          </a:prstGeom>
          <a:noFill/>
        </p:spPr>
        <p:txBody>
          <a:bodyPr wrap="none" rtlCol="0">
            <a:spAutoFit/>
          </a:bodyPr>
          <a:lstStyle/>
          <a:p>
            <a:pPr algn="r"/>
            <a:r>
              <a:rPr lang="en-US" sz="9600" dirty="0">
                <a:solidFill>
                  <a:schemeClr val="tx1">
                    <a:lumMod val="95000"/>
                    <a:lumOff val="5000"/>
                  </a:schemeClr>
                </a:solidFill>
                <a:latin typeface="Rockwell Nova" panose="02060503020205020403" pitchFamily="18" charset="0"/>
              </a:rPr>
              <a:t>ACCOUNTING</a:t>
            </a:r>
            <a:endParaRPr lang="en-US" sz="9600" dirty="0">
              <a:solidFill>
                <a:schemeClr val="bg2">
                  <a:lumMod val="10000"/>
                </a:schemeClr>
              </a:solidFill>
              <a:latin typeface="Rockwell Nova" panose="02060503020205020403" pitchFamily="18" charset="0"/>
            </a:endParaRPr>
          </a:p>
        </p:txBody>
      </p:sp>
      <p:sp>
        <p:nvSpPr>
          <p:cNvPr id="5" name="TextBox 4">
            <a:extLst>
              <a:ext uri="{FF2B5EF4-FFF2-40B4-BE49-F238E27FC236}">
                <a16:creationId xmlns:a16="http://schemas.microsoft.com/office/drawing/2014/main" id="{C8C901E2-E2FB-4C14-AA35-73E6659F6858}"/>
              </a:ext>
            </a:extLst>
          </p:cNvPr>
          <p:cNvSpPr txBox="1"/>
          <p:nvPr/>
        </p:nvSpPr>
        <p:spPr>
          <a:xfrm>
            <a:off x="7240075" y="1413940"/>
            <a:ext cx="7961561" cy="707886"/>
          </a:xfrm>
          <a:prstGeom prst="rect">
            <a:avLst/>
          </a:prstGeom>
          <a:noFill/>
        </p:spPr>
        <p:txBody>
          <a:bodyPr wrap="square" rtlCol="0">
            <a:spAutoFit/>
          </a:bodyPr>
          <a:lstStyle/>
          <a:p>
            <a:pPr algn="r"/>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604 NSF</a:t>
            </a:r>
          </a:p>
        </p:txBody>
      </p:sp>
      <p:sp>
        <p:nvSpPr>
          <p:cNvPr id="6" name="TextBox 5">
            <a:extLst>
              <a:ext uri="{FF2B5EF4-FFF2-40B4-BE49-F238E27FC236}">
                <a16:creationId xmlns:a16="http://schemas.microsoft.com/office/drawing/2014/main" id="{4BFF46F1-E721-4A2E-AE5A-0BAAE9B617BC}"/>
              </a:ext>
            </a:extLst>
          </p:cNvPr>
          <p:cNvSpPr txBox="1"/>
          <p:nvPr/>
        </p:nvSpPr>
        <p:spPr>
          <a:xfrm>
            <a:off x="10306330" y="1982372"/>
            <a:ext cx="4869950" cy="923330"/>
          </a:xfrm>
          <a:prstGeom prst="rect">
            <a:avLst/>
          </a:prstGeom>
          <a:noFill/>
        </p:spPr>
        <p:txBody>
          <a:bodyPr wrap="square" rtlCol="0">
            <a:spAutoFit/>
          </a:bodyPr>
          <a:lstStyle/>
          <a:p>
            <a:pPr algn="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Prepare and examine financial records. They make sure that records are accurate and that taxes are paid properly and on time.</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7" name="TextBox 6">
            <a:extLst>
              <a:ext uri="{FF2B5EF4-FFF2-40B4-BE49-F238E27FC236}">
                <a16:creationId xmlns:a16="http://schemas.microsoft.com/office/drawing/2014/main" id="{5410A7D1-35E4-4E7F-B5F7-EC69EA0795A1}"/>
              </a:ext>
            </a:extLst>
          </p:cNvPr>
          <p:cNvSpPr txBox="1"/>
          <p:nvPr/>
        </p:nvSpPr>
        <p:spPr>
          <a:xfrm>
            <a:off x="1685496" y="1453487"/>
            <a:ext cx="3719016" cy="400110"/>
          </a:xfrm>
          <a:prstGeom prst="rect">
            <a:avLst/>
          </a:prstGeom>
          <a:noFill/>
        </p:spPr>
        <p:txBody>
          <a:bodyPr wrap="square" rtlCol="0">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Support:</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9" name="Rectangle 8">
            <a:extLst>
              <a:ext uri="{FF2B5EF4-FFF2-40B4-BE49-F238E27FC236}">
                <a16:creationId xmlns:a16="http://schemas.microsoft.com/office/drawing/2014/main" id="{01BD3C83-8256-4BEA-9C7D-6B7C8204AC5B}"/>
              </a:ext>
            </a:extLst>
          </p:cNvPr>
          <p:cNvSpPr/>
          <p:nvPr/>
        </p:nvSpPr>
        <p:spPr>
          <a:xfrm>
            <a:off x="5345157" y="1453486"/>
            <a:ext cx="4708127" cy="404775"/>
          </a:xfrm>
          <a:prstGeom prst="rect">
            <a:avLst/>
          </a:prstGeom>
        </p:spPr>
        <p:txBody>
          <a:bodyPr wrap="square">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Workspace:</a:t>
            </a:r>
          </a:p>
        </p:txBody>
      </p:sp>
      <p:sp>
        <p:nvSpPr>
          <p:cNvPr id="14" name="TextBox 13">
            <a:extLst>
              <a:ext uri="{FF2B5EF4-FFF2-40B4-BE49-F238E27FC236}">
                <a16:creationId xmlns:a16="http://schemas.microsoft.com/office/drawing/2014/main" id="{BF0FBEAD-3910-411C-9860-996C2E4F6F5A}"/>
              </a:ext>
            </a:extLst>
          </p:cNvPr>
          <p:cNvSpPr txBox="1"/>
          <p:nvPr/>
        </p:nvSpPr>
        <p:spPr>
          <a:xfrm>
            <a:off x="393182" y="5691519"/>
            <a:ext cx="5011329" cy="400110"/>
          </a:xfrm>
          <a:prstGeom prst="rect">
            <a:avLst/>
          </a:prstGeom>
          <a:noFill/>
        </p:spPr>
        <p:txBody>
          <a:bodyPr wrap="square" rtlCol="0">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Needs:</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5" name="TextBox 14">
            <a:extLst>
              <a:ext uri="{FF2B5EF4-FFF2-40B4-BE49-F238E27FC236}">
                <a16:creationId xmlns:a16="http://schemas.microsoft.com/office/drawing/2014/main" id="{C8A3DA20-18CA-4557-BA74-B5A98CECE68B}"/>
              </a:ext>
            </a:extLst>
          </p:cNvPr>
          <p:cNvSpPr txBox="1"/>
          <p:nvPr/>
        </p:nvSpPr>
        <p:spPr>
          <a:xfrm>
            <a:off x="5235972" y="5731370"/>
            <a:ext cx="4817312" cy="400110"/>
          </a:xfrm>
          <a:prstGeom prst="rect">
            <a:avLst/>
          </a:prstGeom>
          <a:noFill/>
        </p:spPr>
        <p:txBody>
          <a:bodyPr wrap="square" rtlCol="0">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FF&amp;E: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6" name="TextBox 15">
            <a:extLst>
              <a:ext uri="{FF2B5EF4-FFF2-40B4-BE49-F238E27FC236}">
                <a16:creationId xmlns:a16="http://schemas.microsoft.com/office/drawing/2014/main" id="{3C7D070D-F991-483D-8031-C772E9775BA8}"/>
              </a:ext>
            </a:extLst>
          </p:cNvPr>
          <p:cNvSpPr txBox="1"/>
          <p:nvPr/>
        </p:nvSpPr>
        <p:spPr>
          <a:xfrm>
            <a:off x="569329" y="6059129"/>
            <a:ext cx="4817312" cy="923330"/>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Acoustical privacy. Proximity to Sales, Marketing, Operations, Purchasing, and Quality Control areas. Task lighting. </a:t>
            </a:r>
          </a:p>
        </p:txBody>
      </p:sp>
      <p:sp>
        <p:nvSpPr>
          <p:cNvPr id="17" name="TextBox 16">
            <a:extLst>
              <a:ext uri="{FF2B5EF4-FFF2-40B4-BE49-F238E27FC236}">
                <a16:creationId xmlns:a16="http://schemas.microsoft.com/office/drawing/2014/main" id="{DC2D1256-F571-4D2D-8D66-473A387EB3EA}"/>
              </a:ext>
            </a:extLst>
          </p:cNvPr>
          <p:cNvSpPr txBox="1"/>
          <p:nvPr/>
        </p:nvSpPr>
        <p:spPr>
          <a:xfrm>
            <a:off x="5500047" y="6090552"/>
            <a:ext cx="4512293" cy="1200329"/>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Desk, long and personal couches, coffee and side tables, water and coffee station, outlets, lamps, phone, computer, daybed, mini fridge, pantry.</a:t>
            </a:r>
          </a:p>
        </p:txBody>
      </p:sp>
      <p:sp>
        <p:nvSpPr>
          <p:cNvPr id="22" name="TextBox 21">
            <a:extLst>
              <a:ext uri="{FF2B5EF4-FFF2-40B4-BE49-F238E27FC236}">
                <a16:creationId xmlns:a16="http://schemas.microsoft.com/office/drawing/2014/main" id="{11F9802B-9707-4874-ADB2-CF6B9BA00E37}"/>
              </a:ext>
            </a:extLst>
          </p:cNvPr>
          <p:cNvSpPr txBox="1"/>
          <p:nvPr/>
        </p:nvSpPr>
        <p:spPr>
          <a:xfrm>
            <a:off x="8664796" y="1841169"/>
            <a:ext cx="1392293" cy="1200329"/>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150 NSF</a:t>
            </a:r>
          </a:p>
        </p:txBody>
      </p:sp>
      <p:sp>
        <p:nvSpPr>
          <p:cNvPr id="23" name="TextBox 22">
            <a:extLst>
              <a:ext uri="{FF2B5EF4-FFF2-40B4-BE49-F238E27FC236}">
                <a16:creationId xmlns:a16="http://schemas.microsoft.com/office/drawing/2014/main" id="{11919013-9D2B-4A9E-AB46-64E9CF52369C}"/>
              </a:ext>
            </a:extLst>
          </p:cNvPr>
          <p:cNvSpPr txBox="1"/>
          <p:nvPr/>
        </p:nvSpPr>
        <p:spPr>
          <a:xfrm>
            <a:off x="5235972" y="2990185"/>
            <a:ext cx="4776367" cy="646331"/>
          </a:xfrm>
          <a:prstGeom prst="rect">
            <a:avLst/>
          </a:prstGeom>
          <a:noFill/>
        </p:spPr>
        <p:txBody>
          <a:bodyPr wrap="square" rtlCol="0">
            <a:spAutoFit/>
          </a:bodyPr>
          <a:lstStyle/>
          <a:p>
            <a:pPr algn="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A room used as a place for commercial, professional, or bureaucratic work.</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4" name="Rectangle 23">
            <a:extLst>
              <a:ext uri="{FF2B5EF4-FFF2-40B4-BE49-F238E27FC236}">
                <a16:creationId xmlns:a16="http://schemas.microsoft.com/office/drawing/2014/main" id="{5012C666-0DF2-461B-BE0B-54730A7C7AC0}"/>
              </a:ext>
            </a:extLst>
          </p:cNvPr>
          <p:cNvSpPr/>
          <p:nvPr/>
        </p:nvSpPr>
        <p:spPr>
          <a:xfrm>
            <a:off x="7856346" y="2129963"/>
            <a:ext cx="1392293" cy="923330"/>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Capacity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25" name="Rectangle 24">
            <a:extLst>
              <a:ext uri="{FF2B5EF4-FFF2-40B4-BE49-F238E27FC236}">
                <a16:creationId xmlns:a16="http://schemas.microsoft.com/office/drawing/2014/main" id="{76A049AC-DC51-476F-A541-9DC4EBF1EBA5}"/>
              </a:ext>
            </a:extLst>
          </p:cNvPr>
          <p:cNvSpPr/>
          <p:nvPr/>
        </p:nvSpPr>
        <p:spPr>
          <a:xfrm>
            <a:off x="9009580" y="1911777"/>
            <a:ext cx="1057352" cy="369332"/>
          </a:xfrm>
          <a:prstGeom prst="rect">
            <a:avLst/>
          </a:prstGeom>
        </p:spPr>
        <p:txBody>
          <a:bodyPr wrap="square">
            <a:spAutoFit/>
          </a:bodyPr>
          <a:lstStyle/>
          <a:p>
            <a:pPr algn="r"/>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Office:</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sp>
        <p:nvSpPr>
          <p:cNvPr id="26" name="TextBox 25">
            <a:extLst>
              <a:ext uri="{FF2B5EF4-FFF2-40B4-BE49-F238E27FC236}">
                <a16:creationId xmlns:a16="http://schemas.microsoft.com/office/drawing/2014/main" id="{27A7692D-5ED5-460B-B260-3413D1D55066}"/>
              </a:ext>
            </a:extLst>
          </p:cNvPr>
          <p:cNvSpPr txBox="1"/>
          <p:nvPr/>
        </p:nvSpPr>
        <p:spPr>
          <a:xfrm>
            <a:off x="8663370" y="3733972"/>
            <a:ext cx="1392293" cy="1200329"/>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6</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216 NSF</a:t>
            </a:r>
          </a:p>
        </p:txBody>
      </p:sp>
      <p:sp>
        <p:nvSpPr>
          <p:cNvPr id="27" name="TextBox 26">
            <a:extLst>
              <a:ext uri="{FF2B5EF4-FFF2-40B4-BE49-F238E27FC236}">
                <a16:creationId xmlns:a16="http://schemas.microsoft.com/office/drawing/2014/main" id="{B84891E7-5103-4BC0-9C6E-0568C4B4B787}"/>
              </a:ext>
            </a:extLst>
          </p:cNvPr>
          <p:cNvSpPr txBox="1"/>
          <p:nvPr/>
        </p:nvSpPr>
        <p:spPr>
          <a:xfrm>
            <a:off x="5220898" y="4882988"/>
            <a:ext cx="4827633" cy="369332"/>
          </a:xfrm>
          <a:prstGeom prst="rect">
            <a:avLst/>
          </a:prstGeom>
          <a:noFill/>
        </p:spPr>
        <p:txBody>
          <a:bodyPr wrap="square" rtlCol="0">
            <a:spAutoFit/>
          </a:bodyPr>
          <a:lstStyle/>
          <a:p>
            <a:pPr algn="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Desktop computer terminal.</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8" name="Rectangle 27">
            <a:extLst>
              <a:ext uri="{FF2B5EF4-FFF2-40B4-BE49-F238E27FC236}">
                <a16:creationId xmlns:a16="http://schemas.microsoft.com/office/drawing/2014/main" id="{8118CFF5-CAB4-40EF-97E2-66B20442673F}"/>
              </a:ext>
            </a:extLst>
          </p:cNvPr>
          <p:cNvSpPr/>
          <p:nvPr/>
        </p:nvSpPr>
        <p:spPr>
          <a:xfrm>
            <a:off x="7854920" y="4022766"/>
            <a:ext cx="1392293" cy="923330"/>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Capacity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29" name="Rectangle 28">
            <a:extLst>
              <a:ext uri="{FF2B5EF4-FFF2-40B4-BE49-F238E27FC236}">
                <a16:creationId xmlns:a16="http://schemas.microsoft.com/office/drawing/2014/main" id="{E10CF8AC-DCE6-4632-8E61-247F01934C23}"/>
              </a:ext>
            </a:extLst>
          </p:cNvPr>
          <p:cNvSpPr/>
          <p:nvPr/>
        </p:nvSpPr>
        <p:spPr>
          <a:xfrm>
            <a:off x="5231220" y="3760194"/>
            <a:ext cx="4817312" cy="369332"/>
          </a:xfrm>
          <a:prstGeom prst="rect">
            <a:avLst/>
          </a:prstGeom>
        </p:spPr>
        <p:txBody>
          <a:bodyPr wrap="square">
            <a:spAutoFit/>
          </a:bodyPr>
          <a:lstStyle/>
          <a:p>
            <a:pPr algn="r"/>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Workstation:</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sp>
        <p:nvSpPr>
          <p:cNvPr id="30" name="TextBox 29">
            <a:extLst>
              <a:ext uri="{FF2B5EF4-FFF2-40B4-BE49-F238E27FC236}">
                <a16:creationId xmlns:a16="http://schemas.microsoft.com/office/drawing/2014/main" id="{02519C73-2016-4314-8FBD-1820A1184529}"/>
              </a:ext>
            </a:extLst>
          </p:cNvPr>
          <p:cNvSpPr txBox="1"/>
          <p:nvPr/>
        </p:nvSpPr>
        <p:spPr>
          <a:xfrm>
            <a:off x="3999524" y="1870737"/>
            <a:ext cx="1392293" cy="923330"/>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6</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54 NSF</a:t>
            </a:r>
          </a:p>
        </p:txBody>
      </p:sp>
      <p:sp>
        <p:nvSpPr>
          <p:cNvPr id="31" name="TextBox 30">
            <a:extLst>
              <a:ext uri="{FF2B5EF4-FFF2-40B4-BE49-F238E27FC236}">
                <a16:creationId xmlns:a16="http://schemas.microsoft.com/office/drawing/2014/main" id="{37C992AD-5083-46A7-9816-85999B996836}"/>
              </a:ext>
            </a:extLst>
          </p:cNvPr>
          <p:cNvSpPr txBox="1"/>
          <p:nvPr/>
        </p:nvSpPr>
        <p:spPr>
          <a:xfrm>
            <a:off x="3204719" y="2692204"/>
            <a:ext cx="2349920" cy="369332"/>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Cabinets for storage.</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32" name="Rectangle 31">
            <a:extLst>
              <a:ext uri="{FF2B5EF4-FFF2-40B4-BE49-F238E27FC236}">
                <a16:creationId xmlns:a16="http://schemas.microsoft.com/office/drawing/2014/main" id="{785E2005-314E-4F17-A8D6-8D5FE4016A92}"/>
              </a:ext>
            </a:extLst>
          </p:cNvPr>
          <p:cNvSpPr/>
          <p:nvPr/>
        </p:nvSpPr>
        <p:spPr>
          <a:xfrm>
            <a:off x="3191074" y="2159531"/>
            <a:ext cx="1392293" cy="646331"/>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33" name="Rectangle 32">
            <a:extLst>
              <a:ext uri="{FF2B5EF4-FFF2-40B4-BE49-F238E27FC236}">
                <a16:creationId xmlns:a16="http://schemas.microsoft.com/office/drawing/2014/main" id="{BE9D6CB6-9B08-4565-947A-B78D93CB8F8E}"/>
              </a:ext>
            </a:extLst>
          </p:cNvPr>
          <p:cNvSpPr/>
          <p:nvPr/>
        </p:nvSpPr>
        <p:spPr>
          <a:xfrm>
            <a:off x="2587243" y="1896959"/>
            <a:ext cx="2820003" cy="369332"/>
          </a:xfrm>
          <a:prstGeom prst="rect">
            <a:avLst/>
          </a:prstGeom>
        </p:spPr>
        <p:txBody>
          <a:bodyPr wrap="none">
            <a:spAutoFit/>
          </a:bodyPr>
          <a:lstStyle/>
          <a:p>
            <a:pPr algn="r"/>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3-Drawer Lateral Files:</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sp>
        <p:nvSpPr>
          <p:cNvPr id="34" name="TextBox 33">
            <a:extLst>
              <a:ext uri="{FF2B5EF4-FFF2-40B4-BE49-F238E27FC236}">
                <a16:creationId xmlns:a16="http://schemas.microsoft.com/office/drawing/2014/main" id="{DF417E47-7790-4F4E-BCCF-F4D969124254}"/>
              </a:ext>
            </a:extLst>
          </p:cNvPr>
          <p:cNvSpPr txBox="1"/>
          <p:nvPr/>
        </p:nvSpPr>
        <p:spPr>
          <a:xfrm>
            <a:off x="3998096" y="3203980"/>
            <a:ext cx="1392293" cy="923330"/>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120 NSF</a:t>
            </a:r>
          </a:p>
        </p:txBody>
      </p:sp>
      <p:sp>
        <p:nvSpPr>
          <p:cNvPr id="35" name="TextBox 34">
            <a:extLst>
              <a:ext uri="{FF2B5EF4-FFF2-40B4-BE49-F238E27FC236}">
                <a16:creationId xmlns:a16="http://schemas.microsoft.com/office/drawing/2014/main" id="{5C91FFAA-397A-4AB7-B8DD-624E3AE6FEDD}"/>
              </a:ext>
            </a:extLst>
          </p:cNvPr>
          <p:cNvSpPr txBox="1"/>
          <p:nvPr/>
        </p:nvSpPr>
        <p:spPr>
          <a:xfrm>
            <a:off x="1019651" y="4025444"/>
            <a:ext cx="4365228" cy="369332"/>
          </a:xfrm>
          <a:prstGeom prst="rect">
            <a:avLst/>
          </a:prstGeom>
          <a:noFill/>
        </p:spPr>
        <p:txBody>
          <a:bodyPr wrap="square" rtlCol="0">
            <a:spAutoFit/>
          </a:bodyPr>
          <a:lstStyle/>
          <a:p>
            <a:pPr algn="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Where furniture can be stored.</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36" name="Rectangle 35">
            <a:extLst>
              <a:ext uri="{FF2B5EF4-FFF2-40B4-BE49-F238E27FC236}">
                <a16:creationId xmlns:a16="http://schemas.microsoft.com/office/drawing/2014/main" id="{3049EDDE-B840-4899-9ABD-1967CC32A771}"/>
              </a:ext>
            </a:extLst>
          </p:cNvPr>
          <p:cNvSpPr/>
          <p:nvPr/>
        </p:nvSpPr>
        <p:spPr>
          <a:xfrm>
            <a:off x="3189646" y="3492774"/>
            <a:ext cx="1392293" cy="646331"/>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37" name="Rectangle 36">
            <a:extLst>
              <a:ext uri="{FF2B5EF4-FFF2-40B4-BE49-F238E27FC236}">
                <a16:creationId xmlns:a16="http://schemas.microsoft.com/office/drawing/2014/main" id="{E633146D-4219-401A-B626-FE818C58BA3A}"/>
              </a:ext>
            </a:extLst>
          </p:cNvPr>
          <p:cNvSpPr/>
          <p:nvPr/>
        </p:nvSpPr>
        <p:spPr>
          <a:xfrm>
            <a:off x="3547800" y="3230202"/>
            <a:ext cx="1866217" cy="369332"/>
          </a:xfrm>
          <a:prstGeom prst="rect">
            <a:avLst/>
          </a:prstGeom>
        </p:spPr>
        <p:txBody>
          <a:bodyPr wrap="none">
            <a:spAutoFit/>
          </a:bodyPr>
          <a:lstStyle/>
          <a:p>
            <a:pPr algn="r"/>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Storage Room:</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sp>
        <p:nvSpPr>
          <p:cNvPr id="42" name="TextBox 41">
            <a:extLst>
              <a:ext uri="{FF2B5EF4-FFF2-40B4-BE49-F238E27FC236}">
                <a16:creationId xmlns:a16="http://schemas.microsoft.com/office/drawing/2014/main" id="{B7CC9AA2-5C5B-4007-A442-7BF29966204C}"/>
              </a:ext>
            </a:extLst>
          </p:cNvPr>
          <p:cNvSpPr txBox="1"/>
          <p:nvPr/>
        </p:nvSpPr>
        <p:spPr>
          <a:xfrm>
            <a:off x="4000550" y="4438871"/>
            <a:ext cx="1392293" cy="923330"/>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100 NSF</a:t>
            </a:r>
          </a:p>
        </p:txBody>
      </p:sp>
      <p:sp>
        <p:nvSpPr>
          <p:cNvPr id="43" name="TextBox 42">
            <a:extLst>
              <a:ext uri="{FF2B5EF4-FFF2-40B4-BE49-F238E27FC236}">
                <a16:creationId xmlns:a16="http://schemas.microsoft.com/office/drawing/2014/main" id="{13DBA8F3-251B-4CE4-B6C2-BCB496A3ED61}"/>
              </a:ext>
            </a:extLst>
          </p:cNvPr>
          <p:cNvSpPr txBox="1"/>
          <p:nvPr/>
        </p:nvSpPr>
        <p:spPr>
          <a:xfrm>
            <a:off x="1022105" y="5260335"/>
            <a:ext cx="4365228" cy="369332"/>
          </a:xfrm>
          <a:prstGeom prst="rect">
            <a:avLst/>
          </a:prstGeom>
          <a:noFill/>
        </p:spPr>
        <p:txBody>
          <a:bodyPr wrap="square" rtlCol="0">
            <a:spAutoFit/>
          </a:bodyPr>
          <a:lstStyle/>
          <a:p>
            <a:pPr algn="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Provides a safe shelter, or hiding place.</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44" name="Rectangle 43">
            <a:extLst>
              <a:ext uri="{FF2B5EF4-FFF2-40B4-BE49-F238E27FC236}">
                <a16:creationId xmlns:a16="http://schemas.microsoft.com/office/drawing/2014/main" id="{D78EA4E5-4A93-42B0-AC31-9BF2B9A9D22C}"/>
              </a:ext>
            </a:extLst>
          </p:cNvPr>
          <p:cNvSpPr/>
          <p:nvPr/>
        </p:nvSpPr>
        <p:spPr>
          <a:xfrm>
            <a:off x="3192100" y="4727665"/>
            <a:ext cx="1392293" cy="646331"/>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45" name="Rectangle 44">
            <a:extLst>
              <a:ext uri="{FF2B5EF4-FFF2-40B4-BE49-F238E27FC236}">
                <a16:creationId xmlns:a16="http://schemas.microsoft.com/office/drawing/2014/main" id="{4CEC2DE3-C097-4BCD-BE8E-2AFAE9D74F5F}"/>
              </a:ext>
            </a:extLst>
          </p:cNvPr>
          <p:cNvSpPr/>
          <p:nvPr/>
        </p:nvSpPr>
        <p:spPr>
          <a:xfrm>
            <a:off x="3957417" y="4465093"/>
            <a:ext cx="1459054" cy="369332"/>
          </a:xfrm>
          <a:prstGeom prst="rect">
            <a:avLst/>
          </a:prstGeom>
        </p:spPr>
        <p:txBody>
          <a:bodyPr wrap="none">
            <a:spAutoFit/>
          </a:bodyPr>
          <a:lstStyle/>
          <a:p>
            <a:pPr algn="r"/>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Safe Room:</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pic>
        <p:nvPicPr>
          <p:cNvPr id="8" name="Picture 7">
            <a:extLst>
              <a:ext uri="{FF2B5EF4-FFF2-40B4-BE49-F238E27FC236}">
                <a16:creationId xmlns:a16="http://schemas.microsoft.com/office/drawing/2014/main" id="{127CC9BF-51AC-4F55-A1F7-E428D933E083}"/>
              </a:ext>
            </a:extLst>
          </p:cNvPr>
          <p:cNvPicPr>
            <a:picLocks noChangeAspect="1"/>
          </p:cNvPicPr>
          <p:nvPr/>
        </p:nvPicPr>
        <p:blipFill rotWithShape="1">
          <a:blip r:embed="rId2">
            <a:extLst>
              <a:ext uri="{28A0092B-C50C-407E-A947-70E740481C1C}">
                <a14:useLocalDpi xmlns:a14="http://schemas.microsoft.com/office/drawing/2010/main" val="0"/>
              </a:ext>
            </a:extLst>
          </a:blip>
          <a:srcRect l="3701" t="73241" r="74580" b="5085"/>
          <a:stretch/>
        </p:blipFill>
        <p:spPr>
          <a:xfrm>
            <a:off x="10689944" y="4387141"/>
            <a:ext cx="3832751" cy="3088568"/>
          </a:xfrm>
          <a:prstGeom prst="rect">
            <a:avLst/>
          </a:prstGeom>
        </p:spPr>
      </p:pic>
      <p:pic>
        <p:nvPicPr>
          <p:cNvPr id="46" name="Picture 45">
            <a:extLst>
              <a:ext uri="{FF2B5EF4-FFF2-40B4-BE49-F238E27FC236}">
                <a16:creationId xmlns:a16="http://schemas.microsoft.com/office/drawing/2014/main" id="{0E15B0CF-6626-44E3-84B1-21602222A8B0}"/>
              </a:ext>
            </a:extLst>
          </p:cNvPr>
          <p:cNvPicPr>
            <a:picLocks noChangeAspect="1"/>
          </p:cNvPicPr>
          <p:nvPr/>
        </p:nvPicPr>
        <p:blipFill rotWithShape="1">
          <a:blip r:embed="rId3">
            <a:extLst>
              <a:ext uri="{28A0092B-C50C-407E-A947-70E740481C1C}">
                <a14:useLocalDpi xmlns:a14="http://schemas.microsoft.com/office/drawing/2010/main" val="0"/>
              </a:ext>
            </a:extLst>
          </a:blip>
          <a:srcRect l="23281" t="16583" r="42414" b="20351"/>
          <a:stretch/>
        </p:blipFill>
        <p:spPr>
          <a:xfrm rot="16200000">
            <a:off x="4533303" y="7055561"/>
            <a:ext cx="2204194" cy="3098703"/>
          </a:xfrm>
          <a:prstGeom prst="rect">
            <a:avLst/>
          </a:prstGeom>
        </p:spPr>
      </p:pic>
      <p:sp>
        <p:nvSpPr>
          <p:cNvPr id="47" name="TextBox 46">
            <a:extLst>
              <a:ext uri="{FF2B5EF4-FFF2-40B4-BE49-F238E27FC236}">
                <a16:creationId xmlns:a16="http://schemas.microsoft.com/office/drawing/2014/main" id="{F3E0ABF2-EECF-4FB5-B42D-2B8D388A7F13}"/>
              </a:ext>
            </a:extLst>
          </p:cNvPr>
          <p:cNvSpPr txBox="1"/>
          <p:nvPr/>
        </p:nvSpPr>
        <p:spPr>
          <a:xfrm>
            <a:off x="3860047" y="7808270"/>
            <a:ext cx="1383311" cy="200055"/>
          </a:xfrm>
          <a:prstGeom prst="rect">
            <a:avLst/>
          </a:prstGeom>
          <a:noFill/>
        </p:spPr>
        <p:txBody>
          <a:bodyPr wrap="square" rtlCol="0">
            <a:spAutoFit/>
          </a:bodyPr>
          <a:lstStyle/>
          <a:p>
            <a:pPr algn="ctr"/>
            <a:r>
              <a:rPr lang="en-US" sz="700" dirty="0">
                <a:latin typeface="Rockwell Nova" panose="02060503020205020403" pitchFamily="18" charset="0"/>
                <a:ea typeface="Malgun Gothic Semilight" panose="020B0502040204020203" pitchFamily="34" charset="-128"/>
                <a:cs typeface="Malgun Gothic Semilight" panose="020B0502040204020203" pitchFamily="34" charset="-128"/>
              </a:rPr>
              <a:t>OPERATIONS</a:t>
            </a:r>
            <a:endParaRPr lang="en-US" sz="5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48" name="TextBox 47">
            <a:extLst>
              <a:ext uri="{FF2B5EF4-FFF2-40B4-BE49-F238E27FC236}">
                <a16:creationId xmlns:a16="http://schemas.microsoft.com/office/drawing/2014/main" id="{FD3226E6-2E0E-4AC4-9743-97B1A96C3558}"/>
              </a:ext>
            </a:extLst>
          </p:cNvPr>
          <p:cNvSpPr txBox="1"/>
          <p:nvPr/>
        </p:nvSpPr>
        <p:spPr>
          <a:xfrm>
            <a:off x="4249583" y="8930963"/>
            <a:ext cx="1383311" cy="200055"/>
          </a:xfrm>
          <a:prstGeom prst="rect">
            <a:avLst/>
          </a:prstGeom>
          <a:noFill/>
        </p:spPr>
        <p:txBody>
          <a:bodyPr wrap="square" rtlCol="0">
            <a:spAutoFit/>
          </a:bodyPr>
          <a:lstStyle/>
          <a:p>
            <a:pPr algn="ctr"/>
            <a:r>
              <a:rPr lang="en-US" sz="700" dirty="0">
                <a:latin typeface="Rockwell Nova" panose="02060503020205020403" pitchFamily="18" charset="0"/>
                <a:ea typeface="Malgun Gothic Semilight" panose="020B0502040204020203" pitchFamily="34" charset="-128"/>
                <a:cs typeface="Malgun Gothic Semilight" panose="020B0502040204020203" pitchFamily="34" charset="-128"/>
              </a:rPr>
              <a:t>ACCOUNTING</a:t>
            </a:r>
            <a:endParaRPr lang="en-US" sz="5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49" name="TextBox 48">
            <a:extLst>
              <a:ext uri="{FF2B5EF4-FFF2-40B4-BE49-F238E27FC236}">
                <a16:creationId xmlns:a16="http://schemas.microsoft.com/office/drawing/2014/main" id="{671DEE97-7774-4C59-BB58-EF14E4BBE944}"/>
              </a:ext>
            </a:extLst>
          </p:cNvPr>
          <p:cNvSpPr txBox="1"/>
          <p:nvPr/>
        </p:nvSpPr>
        <p:spPr>
          <a:xfrm>
            <a:off x="5179973" y="8923369"/>
            <a:ext cx="1383311" cy="230832"/>
          </a:xfrm>
          <a:prstGeom prst="rect">
            <a:avLst/>
          </a:prstGeom>
          <a:noFill/>
        </p:spPr>
        <p:txBody>
          <a:bodyPr wrap="square" rtlCol="0">
            <a:spAutoFit/>
          </a:bodyPr>
          <a:lstStyle/>
          <a:p>
            <a:pPr algn="ctr"/>
            <a:r>
              <a:rPr lang="en-US" sz="900" dirty="0">
                <a:latin typeface="Rockwell Nova" panose="02060503020205020403" pitchFamily="18" charset="0"/>
                <a:ea typeface="Malgun Gothic Semilight" panose="020B0502040204020203" pitchFamily="34" charset="-128"/>
                <a:cs typeface="Malgun Gothic Semilight" panose="020B0502040204020203" pitchFamily="34" charset="-128"/>
              </a:rPr>
              <a:t>SALES</a:t>
            </a:r>
            <a:endParaRPr lang="en-US" sz="7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0" name="TextBox 49">
            <a:extLst>
              <a:ext uri="{FF2B5EF4-FFF2-40B4-BE49-F238E27FC236}">
                <a16:creationId xmlns:a16="http://schemas.microsoft.com/office/drawing/2014/main" id="{DF9DFD6C-E0BB-4DCA-8552-197D5C637F64}"/>
              </a:ext>
            </a:extLst>
          </p:cNvPr>
          <p:cNvSpPr txBox="1"/>
          <p:nvPr/>
        </p:nvSpPr>
        <p:spPr>
          <a:xfrm>
            <a:off x="6076469" y="8869508"/>
            <a:ext cx="1383311" cy="338554"/>
          </a:xfrm>
          <a:prstGeom prst="rect">
            <a:avLst/>
          </a:prstGeom>
          <a:noFill/>
        </p:spPr>
        <p:txBody>
          <a:bodyPr wrap="square" rtlCol="0">
            <a:spAutoFit/>
          </a:bodyPr>
          <a:lstStyle/>
          <a:p>
            <a:pPr algn="ctr"/>
            <a:r>
              <a:rPr lang="en-US" sz="800" dirty="0">
                <a:latin typeface="Rockwell Nova" panose="02060503020205020403" pitchFamily="18" charset="0"/>
                <a:ea typeface="Malgun Gothic Semilight" panose="020B0502040204020203" pitchFamily="34" charset="-128"/>
                <a:cs typeface="Malgun Gothic Semilight" panose="020B0502040204020203" pitchFamily="34" charset="-128"/>
              </a:rPr>
              <a:t>QUALITY</a:t>
            </a:r>
          </a:p>
          <a:p>
            <a:pPr algn="ctr"/>
            <a:r>
              <a:rPr lang="en-US" sz="800" dirty="0">
                <a:latin typeface="Rockwell Nova" panose="02060503020205020403" pitchFamily="18" charset="0"/>
                <a:ea typeface="Malgun Gothic Semilight" panose="020B0502040204020203" pitchFamily="34" charset="-128"/>
                <a:cs typeface="Malgun Gothic Semilight" panose="020B0502040204020203" pitchFamily="34" charset="-128"/>
              </a:rPr>
              <a:t>ASSURANCE</a:t>
            </a:r>
            <a:endParaRPr lang="en-US" sz="6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1" name="TextBox 50">
            <a:extLst>
              <a:ext uri="{FF2B5EF4-FFF2-40B4-BE49-F238E27FC236}">
                <a16:creationId xmlns:a16="http://schemas.microsoft.com/office/drawing/2014/main" id="{A2011299-A8B1-4C25-88E7-96E925507497}"/>
              </a:ext>
            </a:extLst>
          </p:cNvPr>
          <p:cNvSpPr txBox="1"/>
          <p:nvPr/>
        </p:nvSpPr>
        <p:spPr>
          <a:xfrm>
            <a:off x="5632894" y="7800575"/>
            <a:ext cx="1383311" cy="215444"/>
          </a:xfrm>
          <a:prstGeom prst="rect">
            <a:avLst/>
          </a:prstGeom>
          <a:noFill/>
        </p:spPr>
        <p:txBody>
          <a:bodyPr wrap="square" rtlCol="0">
            <a:spAutoFit/>
          </a:bodyPr>
          <a:lstStyle/>
          <a:p>
            <a:pPr algn="ctr"/>
            <a:r>
              <a:rPr lang="en-US" sz="800" dirty="0">
                <a:latin typeface="Rockwell Nova" panose="02060503020205020403" pitchFamily="18" charset="0"/>
                <a:ea typeface="Malgun Gothic Semilight" panose="020B0502040204020203" pitchFamily="34" charset="-128"/>
                <a:cs typeface="Malgun Gothic Semilight" panose="020B0502040204020203" pitchFamily="34" charset="-128"/>
              </a:rPr>
              <a:t>MARKETING</a:t>
            </a:r>
            <a:endParaRPr lang="en-US" sz="6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2" name="TextBox 51">
            <a:extLst>
              <a:ext uri="{FF2B5EF4-FFF2-40B4-BE49-F238E27FC236}">
                <a16:creationId xmlns:a16="http://schemas.microsoft.com/office/drawing/2014/main" id="{9151B655-E63E-41A5-BE35-8FD64DBF71E8}"/>
              </a:ext>
            </a:extLst>
          </p:cNvPr>
          <p:cNvSpPr txBox="1"/>
          <p:nvPr/>
        </p:nvSpPr>
        <p:spPr>
          <a:xfrm>
            <a:off x="4829491" y="7808269"/>
            <a:ext cx="1383311" cy="200055"/>
          </a:xfrm>
          <a:prstGeom prst="rect">
            <a:avLst/>
          </a:prstGeom>
          <a:noFill/>
        </p:spPr>
        <p:txBody>
          <a:bodyPr wrap="square" rtlCol="0">
            <a:spAutoFit/>
          </a:bodyPr>
          <a:lstStyle/>
          <a:p>
            <a:pPr algn="ctr"/>
            <a:r>
              <a:rPr lang="en-US" sz="700" dirty="0">
                <a:latin typeface="Rockwell Nova" panose="02060503020205020403" pitchFamily="18" charset="0"/>
                <a:ea typeface="Malgun Gothic Semilight" panose="020B0502040204020203" pitchFamily="34" charset="-128"/>
                <a:cs typeface="Malgun Gothic Semilight" panose="020B0502040204020203" pitchFamily="34" charset="-128"/>
              </a:rPr>
              <a:t>PURCHASING</a:t>
            </a:r>
            <a:endParaRPr lang="en-US" sz="5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Tree>
    <p:extLst>
      <p:ext uri="{BB962C8B-B14F-4D97-AF65-F5344CB8AC3E}">
        <p14:creationId xmlns:p14="http://schemas.microsoft.com/office/powerpoint/2010/main" val="2453601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A87161-243B-44DB-93FD-A0D7A498CA04}"/>
              </a:ext>
            </a:extLst>
          </p:cNvPr>
          <p:cNvSpPr txBox="1"/>
          <p:nvPr/>
        </p:nvSpPr>
        <p:spPr>
          <a:xfrm>
            <a:off x="320720" y="170514"/>
            <a:ext cx="8634095" cy="1569660"/>
          </a:xfrm>
          <a:prstGeom prst="rect">
            <a:avLst/>
          </a:prstGeom>
          <a:noFill/>
        </p:spPr>
        <p:txBody>
          <a:bodyPr wrap="none" rtlCol="0">
            <a:spAutoFit/>
          </a:bodyPr>
          <a:lstStyle/>
          <a:p>
            <a:r>
              <a:rPr lang="en-US" sz="9600" dirty="0">
                <a:solidFill>
                  <a:schemeClr val="tx1">
                    <a:lumMod val="95000"/>
                    <a:lumOff val="5000"/>
                  </a:schemeClr>
                </a:solidFill>
                <a:latin typeface="Rockwell Nova" panose="02060503020205020403" pitchFamily="18" charset="0"/>
              </a:rPr>
              <a:t>OPERATIONS</a:t>
            </a:r>
            <a:endParaRPr lang="en-US" sz="9600" dirty="0">
              <a:solidFill>
                <a:schemeClr val="bg2">
                  <a:lumMod val="10000"/>
                </a:schemeClr>
              </a:solidFill>
              <a:latin typeface="Rockwell Nova" panose="02060503020205020403" pitchFamily="18" charset="0"/>
            </a:endParaRPr>
          </a:p>
        </p:txBody>
      </p:sp>
      <p:sp>
        <p:nvSpPr>
          <p:cNvPr id="5" name="TextBox 4">
            <a:extLst>
              <a:ext uri="{FF2B5EF4-FFF2-40B4-BE49-F238E27FC236}">
                <a16:creationId xmlns:a16="http://schemas.microsoft.com/office/drawing/2014/main" id="{77D17070-1BE7-4FD0-97F9-75817DCC8562}"/>
              </a:ext>
            </a:extLst>
          </p:cNvPr>
          <p:cNvSpPr txBox="1"/>
          <p:nvPr/>
        </p:nvSpPr>
        <p:spPr>
          <a:xfrm>
            <a:off x="361664" y="1413940"/>
            <a:ext cx="4400105" cy="707886"/>
          </a:xfrm>
          <a:prstGeom prst="rect">
            <a:avLst/>
          </a:prstGeom>
          <a:noFill/>
        </p:spPr>
        <p:txBody>
          <a:bodyPr wrap="square" rtlCol="0">
            <a:spAutoFit/>
          </a:bodyPr>
          <a:lstStyle/>
          <a:p>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501 NSF</a:t>
            </a:r>
          </a:p>
        </p:txBody>
      </p:sp>
      <p:sp>
        <p:nvSpPr>
          <p:cNvPr id="6" name="TextBox 5">
            <a:extLst>
              <a:ext uri="{FF2B5EF4-FFF2-40B4-BE49-F238E27FC236}">
                <a16:creationId xmlns:a16="http://schemas.microsoft.com/office/drawing/2014/main" id="{C33DF1C1-CDAE-432B-903E-BB5048895494}"/>
              </a:ext>
            </a:extLst>
          </p:cNvPr>
          <p:cNvSpPr txBox="1"/>
          <p:nvPr/>
        </p:nvSpPr>
        <p:spPr>
          <a:xfrm>
            <a:off x="361664" y="1982372"/>
            <a:ext cx="4601034" cy="2031325"/>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It is the administration of business practices to create the highest level of efficiency possible within an organization. It is concerned with converting materials and labor into goods and services as efficiently as possible to maximize the profit of an organization.</a:t>
            </a:r>
          </a:p>
        </p:txBody>
      </p:sp>
      <p:sp>
        <p:nvSpPr>
          <p:cNvPr id="18" name="Rectangle 17">
            <a:extLst>
              <a:ext uri="{FF2B5EF4-FFF2-40B4-BE49-F238E27FC236}">
                <a16:creationId xmlns:a16="http://schemas.microsoft.com/office/drawing/2014/main" id="{AD7C8471-B384-40EE-87FC-8BC9725A5712}"/>
              </a:ext>
            </a:extLst>
          </p:cNvPr>
          <p:cNvSpPr/>
          <p:nvPr/>
        </p:nvSpPr>
        <p:spPr>
          <a:xfrm>
            <a:off x="5235973" y="1467136"/>
            <a:ext cx="1741182" cy="400110"/>
          </a:xfrm>
          <a:prstGeom prst="rect">
            <a:avLst/>
          </a:prstGeom>
        </p:spPr>
        <p:txBody>
          <a:bodyPr wrap="none">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Workspace:</a:t>
            </a:r>
          </a:p>
        </p:txBody>
      </p:sp>
      <p:sp>
        <p:nvSpPr>
          <p:cNvPr id="19" name="TextBox 18">
            <a:extLst>
              <a:ext uri="{FF2B5EF4-FFF2-40B4-BE49-F238E27FC236}">
                <a16:creationId xmlns:a16="http://schemas.microsoft.com/office/drawing/2014/main" id="{0BEBA18D-5628-465D-A7A5-E0B5D7BF866D}"/>
              </a:ext>
            </a:extLst>
          </p:cNvPr>
          <p:cNvSpPr txBox="1"/>
          <p:nvPr/>
        </p:nvSpPr>
        <p:spPr>
          <a:xfrm>
            <a:off x="6044422" y="1827523"/>
            <a:ext cx="1392293" cy="1200329"/>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150 NSF</a:t>
            </a:r>
          </a:p>
        </p:txBody>
      </p:sp>
      <p:sp>
        <p:nvSpPr>
          <p:cNvPr id="20" name="TextBox 19">
            <a:extLst>
              <a:ext uri="{FF2B5EF4-FFF2-40B4-BE49-F238E27FC236}">
                <a16:creationId xmlns:a16="http://schemas.microsoft.com/office/drawing/2014/main" id="{26CC796E-A50D-4AC0-B57C-24AF2C7E8E49}"/>
              </a:ext>
            </a:extLst>
          </p:cNvPr>
          <p:cNvSpPr txBox="1"/>
          <p:nvPr/>
        </p:nvSpPr>
        <p:spPr>
          <a:xfrm>
            <a:off x="5235973" y="2976539"/>
            <a:ext cx="4365228" cy="646331"/>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A room used as a place for commercial, professional, or bureaucratic work.</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1" name="Rectangle 20">
            <a:extLst>
              <a:ext uri="{FF2B5EF4-FFF2-40B4-BE49-F238E27FC236}">
                <a16:creationId xmlns:a16="http://schemas.microsoft.com/office/drawing/2014/main" id="{E4833FD4-BE89-4127-B276-7F7A39408046}"/>
              </a:ext>
            </a:extLst>
          </p:cNvPr>
          <p:cNvSpPr/>
          <p:nvPr/>
        </p:nvSpPr>
        <p:spPr>
          <a:xfrm>
            <a:off x="5235972" y="2116317"/>
            <a:ext cx="1392293" cy="923330"/>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Capacity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22" name="TextBox 21">
            <a:extLst>
              <a:ext uri="{FF2B5EF4-FFF2-40B4-BE49-F238E27FC236}">
                <a16:creationId xmlns:a16="http://schemas.microsoft.com/office/drawing/2014/main" id="{5D43DFA9-140A-4D1F-BC63-481BD2B9B9C6}"/>
              </a:ext>
            </a:extLst>
          </p:cNvPr>
          <p:cNvSpPr txBox="1"/>
          <p:nvPr/>
        </p:nvSpPr>
        <p:spPr>
          <a:xfrm>
            <a:off x="9861520" y="3393451"/>
            <a:ext cx="3719016" cy="400110"/>
          </a:xfrm>
          <a:prstGeom prst="rect">
            <a:avLst/>
          </a:prstGeom>
          <a:noFill/>
        </p:spPr>
        <p:txBody>
          <a:bodyPr wrap="square" rtlCol="0">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Support</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6" name="TextBox 25">
            <a:extLst>
              <a:ext uri="{FF2B5EF4-FFF2-40B4-BE49-F238E27FC236}">
                <a16:creationId xmlns:a16="http://schemas.microsoft.com/office/drawing/2014/main" id="{25545FE7-B94E-456F-8718-159AA7782145}"/>
              </a:ext>
            </a:extLst>
          </p:cNvPr>
          <p:cNvSpPr txBox="1"/>
          <p:nvPr/>
        </p:nvSpPr>
        <p:spPr>
          <a:xfrm>
            <a:off x="5235972" y="5745019"/>
            <a:ext cx="3719016" cy="400110"/>
          </a:xfrm>
          <a:prstGeom prst="rect">
            <a:avLst/>
          </a:prstGeom>
          <a:noFill/>
        </p:spPr>
        <p:txBody>
          <a:bodyPr wrap="square" rtlCol="0">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FF&amp;E: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7" name="TextBox 26">
            <a:extLst>
              <a:ext uri="{FF2B5EF4-FFF2-40B4-BE49-F238E27FC236}">
                <a16:creationId xmlns:a16="http://schemas.microsoft.com/office/drawing/2014/main" id="{06003AB7-1FF9-4829-9EE0-9EB5ECC3B470}"/>
              </a:ext>
            </a:extLst>
          </p:cNvPr>
          <p:cNvSpPr txBox="1"/>
          <p:nvPr/>
        </p:nvSpPr>
        <p:spPr>
          <a:xfrm>
            <a:off x="5195028" y="6104201"/>
            <a:ext cx="4406173" cy="923330"/>
          </a:xfrm>
          <a:prstGeom prst="rect">
            <a:avLst/>
          </a:prstGeom>
          <a:noFill/>
        </p:spPr>
        <p:txBody>
          <a:bodyPr wrap="square" rtlCol="0">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File cabinets, desks, chairs, couch, coffee and water area, outlets, TV’s, computers, lamps, boards, long table.</a:t>
            </a:r>
          </a:p>
        </p:txBody>
      </p:sp>
      <p:sp>
        <p:nvSpPr>
          <p:cNvPr id="28" name="TextBox 27">
            <a:extLst>
              <a:ext uri="{FF2B5EF4-FFF2-40B4-BE49-F238E27FC236}">
                <a16:creationId xmlns:a16="http://schemas.microsoft.com/office/drawing/2014/main" id="{BEDDFF24-64C8-4094-AEC5-98A9539D1FED}"/>
              </a:ext>
            </a:extLst>
          </p:cNvPr>
          <p:cNvSpPr txBox="1"/>
          <p:nvPr/>
        </p:nvSpPr>
        <p:spPr>
          <a:xfrm>
            <a:off x="9869675" y="5705168"/>
            <a:ext cx="3719016" cy="400110"/>
          </a:xfrm>
          <a:prstGeom prst="rect">
            <a:avLst/>
          </a:prstGeom>
          <a:noFill/>
        </p:spPr>
        <p:txBody>
          <a:bodyPr wrap="square" rtlCol="0">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Needs:</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9" name="TextBox 28">
            <a:extLst>
              <a:ext uri="{FF2B5EF4-FFF2-40B4-BE49-F238E27FC236}">
                <a16:creationId xmlns:a16="http://schemas.microsoft.com/office/drawing/2014/main" id="{54B4F9A5-F3B3-4998-ACB0-398A2707A4AA}"/>
              </a:ext>
            </a:extLst>
          </p:cNvPr>
          <p:cNvSpPr txBox="1"/>
          <p:nvPr/>
        </p:nvSpPr>
        <p:spPr>
          <a:xfrm>
            <a:off x="9865659" y="6072778"/>
            <a:ext cx="4789583" cy="1200329"/>
          </a:xfrm>
          <a:prstGeom prst="rect">
            <a:avLst/>
          </a:prstGeom>
          <a:noFill/>
        </p:spPr>
        <p:txBody>
          <a:bodyPr wrap="square" rtlCol="0">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Private spaces as well as spaces use to work in communities. Proximity to Marketing, Sales, Purchasing, and Quality Control. Acoustic privacy. </a:t>
            </a:r>
          </a:p>
        </p:txBody>
      </p:sp>
      <p:sp>
        <p:nvSpPr>
          <p:cNvPr id="30" name="Rectangle 29">
            <a:extLst>
              <a:ext uri="{FF2B5EF4-FFF2-40B4-BE49-F238E27FC236}">
                <a16:creationId xmlns:a16="http://schemas.microsoft.com/office/drawing/2014/main" id="{EB9681BE-8BB1-4D3A-9F74-1A6E188349D9}"/>
              </a:ext>
            </a:extLst>
          </p:cNvPr>
          <p:cNvSpPr/>
          <p:nvPr/>
        </p:nvSpPr>
        <p:spPr>
          <a:xfrm>
            <a:off x="5246294" y="1853745"/>
            <a:ext cx="942887" cy="369332"/>
          </a:xfrm>
          <a:prstGeom prst="rect">
            <a:avLst/>
          </a:prstGeom>
        </p:spPr>
        <p:txBody>
          <a:bodyPr wrap="none">
            <a:spAutoFit/>
          </a:bodyPr>
          <a:lstStyle/>
          <a:p>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Office:</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sp>
        <p:nvSpPr>
          <p:cNvPr id="31" name="TextBox 30">
            <a:extLst>
              <a:ext uri="{FF2B5EF4-FFF2-40B4-BE49-F238E27FC236}">
                <a16:creationId xmlns:a16="http://schemas.microsoft.com/office/drawing/2014/main" id="{6B5A0437-8FB7-4181-B6D1-EED465E7FF21}"/>
              </a:ext>
            </a:extLst>
          </p:cNvPr>
          <p:cNvSpPr txBox="1"/>
          <p:nvPr/>
        </p:nvSpPr>
        <p:spPr>
          <a:xfrm>
            <a:off x="6029348" y="3720326"/>
            <a:ext cx="1392293" cy="1200329"/>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8</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288 NSF</a:t>
            </a:r>
          </a:p>
        </p:txBody>
      </p:sp>
      <p:sp>
        <p:nvSpPr>
          <p:cNvPr id="32" name="TextBox 31">
            <a:extLst>
              <a:ext uri="{FF2B5EF4-FFF2-40B4-BE49-F238E27FC236}">
                <a16:creationId xmlns:a16="http://schemas.microsoft.com/office/drawing/2014/main" id="{8676FA1A-6CC9-4631-9DA9-511769942390}"/>
              </a:ext>
            </a:extLst>
          </p:cNvPr>
          <p:cNvSpPr txBox="1"/>
          <p:nvPr/>
        </p:nvSpPr>
        <p:spPr>
          <a:xfrm>
            <a:off x="5220899" y="4869342"/>
            <a:ext cx="4365228" cy="369332"/>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Desktop computer terminal</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33" name="Rectangle 32">
            <a:extLst>
              <a:ext uri="{FF2B5EF4-FFF2-40B4-BE49-F238E27FC236}">
                <a16:creationId xmlns:a16="http://schemas.microsoft.com/office/drawing/2014/main" id="{BF6AD8FD-5B28-46F8-BFC8-D2381683702B}"/>
              </a:ext>
            </a:extLst>
          </p:cNvPr>
          <p:cNvSpPr/>
          <p:nvPr/>
        </p:nvSpPr>
        <p:spPr>
          <a:xfrm>
            <a:off x="5220898" y="4009120"/>
            <a:ext cx="1392293" cy="923330"/>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Capacity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34" name="Rectangle 33">
            <a:extLst>
              <a:ext uri="{FF2B5EF4-FFF2-40B4-BE49-F238E27FC236}">
                <a16:creationId xmlns:a16="http://schemas.microsoft.com/office/drawing/2014/main" id="{15C074B6-ED0F-4B5E-A4E0-0DF2B092A530}"/>
              </a:ext>
            </a:extLst>
          </p:cNvPr>
          <p:cNvSpPr/>
          <p:nvPr/>
        </p:nvSpPr>
        <p:spPr>
          <a:xfrm>
            <a:off x="5231220" y="3746548"/>
            <a:ext cx="1665841" cy="369332"/>
          </a:xfrm>
          <a:prstGeom prst="rect">
            <a:avLst/>
          </a:prstGeom>
        </p:spPr>
        <p:txBody>
          <a:bodyPr wrap="none">
            <a:spAutoFit/>
          </a:bodyPr>
          <a:lstStyle/>
          <a:p>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Workstation:</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sp>
        <p:nvSpPr>
          <p:cNvPr id="38" name="Rectangle 37">
            <a:extLst>
              <a:ext uri="{FF2B5EF4-FFF2-40B4-BE49-F238E27FC236}">
                <a16:creationId xmlns:a16="http://schemas.microsoft.com/office/drawing/2014/main" id="{6EF97F23-BBA9-49EE-AB23-15D3293575C9}"/>
              </a:ext>
            </a:extLst>
          </p:cNvPr>
          <p:cNvSpPr/>
          <p:nvPr/>
        </p:nvSpPr>
        <p:spPr>
          <a:xfrm>
            <a:off x="9877068" y="1458191"/>
            <a:ext cx="1241045" cy="369332"/>
          </a:xfrm>
          <a:prstGeom prst="rect">
            <a:avLst/>
          </a:prstGeom>
        </p:spPr>
        <p:txBody>
          <a:bodyPr wrap="none">
            <a:spAutoFit/>
          </a:bodyPr>
          <a:lstStyle/>
          <a:p>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Hoteling:</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sp>
        <p:nvSpPr>
          <p:cNvPr id="42" name="Rectangle 41">
            <a:extLst>
              <a:ext uri="{FF2B5EF4-FFF2-40B4-BE49-F238E27FC236}">
                <a16:creationId xmlns:a16="http://schemas.microsoft.com/office/drawing/2014/main" id="{78535BEA-5730-4161-B81B-7EC888FBDA6F}"/>
              </a:ext>
            </a:extLst>
          </p:cNvPr>
          <p:cNvSpPr/>
          <p:nvPr/>
        </p:nvSpPr>
        <p:spPr>
          <a:xfrm>
            <a:off x="9865659" y="3776119"/>
            <a:ext cx="3723385" cy="369332"/>
          </a:xfrm>
          <a:prstGeom prst="rect">
            <a:avLst/>
          </a:prstGeom>
        </p:spPr>
        <p:txBody>
          <a:bodyPr wrap="square">
            <a:spAutoFit/>
          </a:bodyPr>
          <a:lstStyle/>
          <a:p>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3-Drawer Lateral Files:</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sp>
        <p:nvSpPr>
          <p:cNvPr id="43" name="TextBox 42">
            <a:extLst>
              <a:ext uri="{FF2B5EF4-FFF2-40B4-BE49-F238E27FC236}">
                <a16:creationId xmlns:a16="http://schemas.microsoft.com/office/drawing/2014/main" id="{03DCD1E6-46FF-42A0-8A9D-E84714A5F86D}"/>
              </a:ext>
            </a:extLst>
          </p:cNvPr>
          <p:cNvSpPr txBox="1"/>
          <p:nvPr/>
        </p:nvSpPr>
        <p:spPr>
          <a:xfrm>
            <a:off x="10685517" y="3720326"/>
            <a:ext cx="1392293" cy="923330"/>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3</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27 NSF</a:t>
            </a:r>
          </a:p>
        </p:txBody>
      </p:sp>
      <p:sp>
        <p:nvSpPr>
          <p:cNvPr id="44" name="TextBox 43">
            <a:extLst>
              <a:ext uri="{FF2B5EF4-FFF2-40B4-BE49-F238E27FC236}">
                <a16:creationId xmlns:a16="http://schemas.microsoft.com/office/drawing/2014/main" id="{4EB6B391-372B-4B2D-BC60-6E4E9DFA657B}"/>
              </a:ext>
            </a:extLst>
          </p:cNvPr>
          <p:cNvSpPr txBox="1"/>
          <p:nvPr/>
        </p:nvSpPr>
        <p:spPr>
          <a:xfrm>
            <a:off x="9877068" y="4869342"/>
            <a:ext cx="4365228" cy="369332"/>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Cabinets for storage</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45" name="Rectangle 44">
            <a:extLst>
              <a:ext uri="{FF2B5EF4-FFF2-40B4-BE49-F238E27FC236}">
                <a16:creationId xmlns:a16="http://schemas.microsoft.com/office/drawing/2014/main" id="{6CC18F1E-A47E-4FDD-B452-0C54A7E270F1}"/>
              </a:ext>
            </a:extLst>
          </p:cNvPr>
          <p:cNvSpPr/>
          <p:nvPr/>
        </p:nvSpPr>
        <p:spPr>
          <a:xfrm>
            <a:off x="9877067" y="4009120"/>
            <a:ext cx="1392293" cy="646331"/>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pic>
        <p:nvPicPr>
          <p:cNvPr id="3" name="Picture 2">
            <a:extLst>
              <a:ext uri="{FF2B5EF4-FFF2-40B4-BE49-F238E27FC236}">
                <a16:creationId xmlns:a16="http://schemas.microsoft.com/office/drawing/2014/main" id="{F06EFD5B-2326-4087-81E3-A4B16FF468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446" y="5029200"/>
            <a:ext cx="3114531" cy="3114531"/>
          </a:xfrm>
          <a:prstGeom prst="rect">
            <a:avLst/>
          </a:prstGeom>
        </p:spPr>
      </p:pic>
      <p:sp>
        <p:nvSpPr>
          <p:cNvPr id="46" name="TextBox 45">
            <a:extLst>
              <a:ext uri="{FF2B5EF4-FFF2-40B4-BE49-F238E27FC236}">
                <a16:creationId xmlns:a16="http://schemas.microsoft.com/office/drawing/2014/main" id="{F5991F97-0193-4FD1-BC1F-A5C4189B53F1}"/>
              </a:ext>
            </a:extLst>
          </p:cNvPr>
          <p:cNvSpPr txBox="1"/>
          <p:nvPr/>
        </p:nvSpPr>
        <p:spPr>
          <a:xfrm>
            <a:off x="10685517" y="1450477"/>
            <a:ext cx="1392293" cy="1200329"/>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2</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2</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36 NSF</a:t>
            </a:r>
          </a:p>
        </p:txBody>
      </p:sp>
      <p:sp>
        <p:nvSpPr>
          <p:cNvPr id="47" name="TextBox 46">
            <a:extLst>
              <a:ext uri="{FF2B5EF4-FFF2-40B4-BE49-F238E27FC236}">
                <a16:creationId xmlns:a16="http://schemas.microsoft.com/office/drawing/2014/main" id="{2E19AC4C-B54B-4720-966A-D38F0515A4A7}"/>
              </a:ext>
            </a:extLst>
          </p:cNvPr>
          <p:cNvSpPr txBox="1"/>
          <p:nvPr/>
        </p:nvSpPr>
        <p:spPr>
          <a:xfrm>
            <a:off x="9877068" y="2599493"/>
            <a:ext cx="4365228" cy="646331"/>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Short-term provision of office space to a temporary worker.</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48" name="Rectangle 47">
            <a:extLst>
              <a:ext uri="{FF2B5EF4-FFF2-40B4-BE49-F238E27FC236}">
                <a16:creationId xmlns:a16="http://schemas.microsoft.com/office/drawing/2014/main" id="{6506BE84-82EF-4469-9D35-6499B8AFA988}"/>
              </a:ext>
            </a:extLst>
          </p:cNvPr>
          <p:cNvSpPr/>
          <p:nvPr/>
        </p:nvSpPr>
        <p:spPr>
          <a:xfrm>
            <a:off x="9877067" y="1739271"/>
            <a:ext cx="1392293" cy="923330"/>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Capacity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pic>
        <p:nvPicPr>
          <p:cNvPr id="49" name="Picture 48">
            <a:extLst>
              <a:ext uri="{FF2B5EF4-FFF2-40B4-BE49-F238E27FC236}">
                <a16:creationId xmlns:a16="http://schemas.microsoft.com/office/drawing/2014/main" id="{4F607012-7C28-41A7-BD80-7E6AE69D33F9}"/>
              </a:ext>
            </a:extLst>
          </p:cNvPr>
          <p:cNvPicPr>
            <a:picLocks noChangeAspect="1"/>
          </p:cNvPicPr>
          <p:nvPr/>
        </p:nvPicPr>
        <p:blipFill rotWithShape="1">
          <a:blip r:embed="rId3">
            <a:extLst>
              <a:ext uri="{28A0092B-C50C-407E-A947-70E740481C1C}">
                <a14:useLocalDpi xmlns:a14="http://schemas.microsoft.com/office/drawing/2010/main" val="0"/>
              </a:ext>
            </a:extLst>
          </a:blip>
          <a:srcRect l="23281" t="16583" r="42414" b="20351"/>
          <a:stretch/>
        </p:blipFill>
        <p:spPr>
          <a:xfrm rot="16200000">
            <a:off x="8089337" y="7023356"/>
            <a:ext cx="2204194" cy="3098703"/>
          </a:xfrm>
          <a:prstGeom prst="rect">
            <a:avLst/>
          </a:prstGeom>
        </p:spPr>
      </p:pic>
      <p:sp>
        <p:nvSpPr>
          <p:cNvPr id="50" name="TextBox 49">
            <a:extLst>
              <a:ext uri="{FF2B5EF4-FFF2-40B4-BE49-F238E27FC236}">
                <a16:creationId xmlns:a16="http://schemas.microsoft.com/office/drawing/2014/main" id="{683273D1-581E-4EBF-A164-5847F4CAB68A}"/>
              </a:ext>
            </a:extLst>
          </p:cNvPr>
          <p:cNvSpPr txBox="1"/>
          <p:nvPr/>
        </p:nvSpPr>
        <p:spPr>
          <a:xfrm>
            <a:off x="7418587" y="7793030"/>
            <a:ext cx="1383311" cy="200055"/>
          </a:xfrm>
          <a:prstGeom prst="rect">
            <a:avLst/>
          </a:prstGeom>
          <a:noFill/>
        </p:spPr>
        <p:txBody>
          <a:bodyPr wrap="square" rtlCol="0">
            <a:spAutoFit/>
          </a:bodyPr>
          <a:lstStyle/>
          <a:p>
            <a:pPr algn="ctr"/>
            <a:r>
              <a:rPr lang="en-US" sz="700" dirty="0">
                <a:latin typeface="Rockwell Nova" panose="02060503020205020403" pitchFamily="18" charset="0"/>
                <a:ea typeface="Malgun Gothic Semilight" panose="020B0502040204020203" pitchFamily="34" charset="-128"/>
                <a:cs typeface="Malgun Gothic Semilight" panose="020B0502040204020203" pitchFamily="34" charset="-128"/>
              </a:rPr>
              <a:t>OPERATIONS</a:t>
            </a:r>
            <a:endParaRPr lang="en-US" sz="5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1" name="TextBox 50">
            <a:extLst>
              <a:ext uri="{FF2B5EF4-FFF2-40B4-BE49-F238E27FC236}">
                <a16:creationId xmlns:a16="http://schemas.microsoft.com/office/drawing/2014/main" id="{54EAA3A8-44BE-4B12-AA98-1BA22741D1FA}"/>
              </a:ext>
            </a:extLst>
          </p:cNvPr>
          <p:cNvSpPr txBox="1"/>
          <p:nvPr/>
        </p:nvSpPr>
        <p:spPr>
          <a:xfrm>
            <a:off x="7808123" y="8915723"/>
            <a:ext cx="1383311" cy="200055"/>
          </a:xfrm>
          <a:prstGeom prst="rect">
            <a:avLst/>
          </a:prstGeom>
          <a:noFill/>
        </p:spPr>
        <p:txBody>
          <a:bodyPr wrap="square" rtlCol="0">
            <a:spAutoFit/>
          </a:bodyPr>
          <a:lstStyle/>
          <a:p>
            <a:pPr algn="ctr"/>
            <a:r>
              <a:rPr lang="en-US" sz="700" dirty="0">
                <a:latin typeface="Rockwell Nova" panose="02060503020205020403" pitchFamily="18" charset="0"/>
                <a:ea typeface="Malgun Gothic Semilight" panose="020B0502040204020203" pitchFamily="34" charset="-128"/>
                <a:cs typeface="Malgun Gothic Semilight" panose="020B0502040204020203" pitchFamily="34" charset="-128"/>
              </a:rPr>
              <a:t>ACCOUNTING</a:t>
            </a:r>
            <a:endParaRPr lang="en-US" sz="5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2" name="TextBox 51">
            <a:extLst>
              <a:ext uri="{FF2B5EF4-FFF2-40B4-BE49-F238E27FC236}">
                <a16:creationId xmlns:a16="http://schemas.microsoft.com/office/drawing/2014/main" id="{E1D3D7A9-A116-42BF-8984-9B6CD625E267}"/>
              </a:ext>
            </a:extLst>
          </p:cNvPr>
          <p:cNvSpPr txBox="1"/>
          <p:nvPr/>
        </p:nvSpPr>
        <p:spPr>
          <a:xfrm>
            <a:off x="8738513" y="8908129"/>
            <a:ext cx="1383311" cy="230832"/>
          </a:xfrm>
          <a:prstGeom prst="rect">
            <a:avLst/>
          </a:prstGeom>
          <a:noFill/>
        </p:spPr>
        <p:txBody>
          <a:bodyPr wrap="square" rtlCol="0">
            <a:spAutoFit/>
          </a:bodyPr>
          <a:lstStyle/>
          <a:p>
            <a:pPr algn="ctr"/>
            <a:r>
              <a:rPr lang="en-US" sz="900" dirty="0">
                <a:latin typeface="Rockwell Nova" panose="02060503020205020403" pitchFamily="18" charset="0"/>
                <a:ea typeface="Malgun Gothic Semilight" panose="020B0502040204020203" pitchFamily="34" charset="-128"/>
                <a:cs typeface="Malgun Gothic Semilight" panose="020B0502040204020203" pitchFamily="34" charset="-128"/>
              </a:rPr>
              <a:t>SALES</a:t>
            </a:r>
            <a:endParaRPr lang="en-US" sz="7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3" name="TextBox 52">
            <a:extLst>
              <a:ext uri="{FF2B5EF4-FFF2-40B4-BE49-F238E27FC236}">
                <a16:creationId xmlns:a16="http://schemas.microsoft.com/office/drawing/2014/main" id="{E7EFB588-49C3-4C96-BD5A-FDF766E6E638}"/>
              </a:ext>
            </a:extLst>
          </p:cNvPr>
          <p:cNvSpPr txBox="1"/>
          <p:nvPr/>
        </p:nvSpPr>
        <p:spPr>
          <a:xfrm>
            <a:off x="9635009" y="8854268"/>
            <a:ext cx="1383311" cy="338554"/>
          </a:xfrm>
          <a:prstGeom prst="rect">
            <a:avLst/>
          </a:prstGeom>
          <a:noFill/>
        </p:spPr>
        <p:txBody>
          <a:bodyPr wrap="square" rtlCol="0">
            <a:spAutoFit/>
          </a:bodyPr>
          <a:lstStyle/>
          <a:p>
            <a:pPr algn="ctr"/>
            <a:r>
              <a:rPr lang="en-US" sz="800" dirty="0">
                <a:latin typeface="Rockwell Nova" panose="02060503020205020403" pitchFamily="18" charset="0"/>
                <a:ea typeface="Malgun Gothic Semilight" panose="020B0502040204020203" pitchFamily="34" charset="-128"/>
                <a:cs typeface="Malgun Gothic Semilight" panose="020B0502040204020203" pitchFamily="34" charset="-128"/>
              </a:rPr>
              <a:t>QUALITY</a:t>
            </a:r>
          </a:p>
          <a:p>
            <a:pPr algn="ctr"/>
            <a:r>
              <a:rPr lang="en-US" sz="800" dirty="0">
                <a:latin typeface="Rockwell Nova" panose="02060503020205020403" pitchFamily="18" charset="0"/>
                <a:ea typeface="Malgun Gothic Semilight" panose="020B0502040204020203" pitchFamily="34" charset="-128"/>
                <a:cs typeface="Malgun Gothic Semilight" panose="020B0502040204020203" pitchFamily="34" charset="-128"/>
              </a:rPr>
              <a:t>ASSURANCE</a:t>
            </a:r>
            <a:endParaRPr lang="en-US" sz="6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4" name="TextBox 53">
            <a:extLst>
              <a:ext uri="{FF2B5EF4-FFF2-40B4-BE49-F238E27FC236}">
                <a16:creationId xmlns:a16="http://schemas.microsoft.com/office/drawing/2014/main" id="{667E5781-7C0C-4ADA-A598-E98096EE4E77}"/>
              </a:ext>
            </a:extLst>
          </p:cNvPr>
          <p:cNvSpPr txBox="1"/>
          <p:nvPr/>
        </p:nvSpPr>
        <p:spPr>
          <a:xfrm>
            <a:off x="9191434" y="7785335"/>
            <a:ext cx="1383311" cy="215444"/>
          </a:xfrm>
          <a:prstGeom prst="rect">
            <a:avLst/>
          </a:prstGeom>
          <a:noFill/>
        </p:spPr>
        <p:txBody>
          <a:bodyPr wrap="square" rtlCol="0">
            <a:spAutoFit/>
          </a:bodyPr>
          <a:lstStyle/>
          <a:p>
            <a:pPr algn="ctr"/>
            <a:r>
              <a:rPr lang="en-US" sz="800" dirty="0">
                <a:latin typeface="Rockwell Nova" panose="02060503020205020403" pitchFamily="18" charset="0"/>
                <a:ea typeface="Malgun Gothic Semilight" panose="020B0502040204020203" pitchFamily="34" charset="-128"/>
                <a:cs typeface="Malgun Gothic Semilight" panose="020B0502040204020203" pitchFamily="34" charset="-128"/>
              </a:rPr>
              <a:t>MARKETING</a:t>
            </a:r>
            <a:endParaRPr lang="en-US" sz="6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5" name="TextBox 54">
            <a:extLst>
              <a:ext uri="{FF2B5EF4-FFF2-40B4-BE49-F238E27FC236}">
                <a16:creationId xmlns:a16="http://schemas.microsoft.com/office/drawing/2014/main" id="{D0359542-06DC-4B43-8538-77DB4C2FC148}"/>
              </a:ext>
            </a:extLst>
          </p:cNvPr>
          <p:cNvSpPr txBox="1"/>
          <p:nvPr/>
        </p:nvSpPr>
        <p:spPr>
          <a:xfrm>
            <a:off x="8388031" y="7793029"/>
            <a:ext cx="1383311" cy="200055"/>
          </a:xfrm>
          <a:prstGeom prst="rect">
            <a:avLst/>
          </a:prstGeom>
          <a:noFill/>
        </p:spPr>
        <p:txBody>
          <a:bodyPr wrap="square" rtlCol="0">
            <a:spAutoFit/>
          </a:bodyPr>
          <a:lstStyle/>
          <a:p>
            <a:pPr algn="ctr"/>
            <a:r>
              <a:rPr lang="en-US" sz="700" dirty="0">
                <a:latin typeface="Rockwell Nova" panose="02060503020205020403" pitchFamily="18" charset="0"/>
                <a:ea typeface="Malgun Gothic Semilight" panose="020B0502040204020203" pitchFamily="34" charset="-128"/>
                <a:cs typeface="Malgun Gothic Semilight" panose="020B0502040204020203" pitchFamily="34" charset="-128"/>
              </a:rPr>
              <a:t>PURCHASING</a:t>
            </a:r>
            <a:endParaRPr lang="en-US" sz="5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Tree>
    <p:extLst>
      <p:ext uri="{BB962C8B-B14F-4D97-AF65-F5344CB8AC3E}">
        <p14:creationId xmlns:p14="http://schemas.microsoft.com/office/powerpoint/2010/main" val="23594772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E197B17-1D53-4FC6-9355-8F444B503FFF}"/>
              </a:ext>
            </a:extLst>
          </p:cNvPr>
          <p:cNvSpPr txBox="1"/>
          <p:nvPr/>
        </p:nvSpPr>
        <p:spPr>
          <a:xfrm>
            <a:off x="919932" y="170514"/>
            <a:ext cx="14377654" cy="1569660"/>
          </a:xfrm>
          <a:prstGeom prst="rect">
            <a:avLst/>
          </a:prstGeom>
          <a:noFill/>
        </p:spPr>
        <p:txBody>
          <a:bodyPr wrap="none" rtlCol="0">
            <a:spAutoFit/>
          </a:bodyPr>
          <a:lstStyle/>
          <a:p>
            <a:pPr algn="r"/>
            <a:r>
              <a:rPr lang="en-US" sz="9600" dirty="0">
                <a:solidFill>
                  <a:schemeClr val="tx1">
                    <a:lumMod val="95000"/>
                    <a:lumOff val="5000"/>
                  </a:schemeClr>
                </a:solidFill>
                <a:latin typeface="Rockwell Nova" panose="02060503020205020403" pitchFamily="18" charset="0"/>
              </a:rPr>
              <a:t>QUALITY ASSURANCE</a:t>
            </a:r>
            <a:endParaRPr lang="en-US" sz="9600" dirty="0">
              <a:solidFill>
                <a:schemeClr val="bg2">
                  <a:lumMod val="10000"/>
                </a:schemeClr>
              </a:solidFill>
              <a:latin typeface="Rockwell Nova" panose="02060503020205020403" pitchFamily="18" charset="0"/>
            </a:endParaRPr>
          </a:p>
        </p:txBody>
      </p:sp>
      <p:sp>
        <p:nvSpPr>
          <p:cNvPr id="5" name="TextBox 4">
            <a:extLst>
              <a:ext uri="{FF2B5EF4-FFF2-40B4-BE49-F238E27FC236}">
                <a16:creationId xmlns:a16="http://schemas.microsoft.com/office/drawing/2014/main" id="{C8C901E2-E2FB-4C14-AA35-73E6659F6858}"/>
              </a:ext>
            </a:extLst>
          </p:cNvPr>
          <p:cNvSpPr txBox="1"/>
          <p:nvPr/>
        </p:nvSpPr>
        <p:spPr>
          <a:xfrm>
            <a:off x="7240075" y="1413940"/>
            <a:ext cx="7961561" cy="707886"/>
          </a:xfrm>
          <a:prstGeom prst="rect">
            <a:avLst/>
          </a:prstGeom>
          <a:noFill/>
        </p:spPr>
        <p:txBody>
          <a:bodyPr wrap="square" rtlCol="0">
            <a:spAutoFit/>
          </a:bodyPr>
          <a:lstStyle/>
          <a:p>
            <a:pPr algn="r"/>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201 NSF</a:t>
            </a:r>
          </a:p>
        </p:txBody>
      </p:sp>
      <p:sp>
        <p:nvSpPr>
          <p:cNvPr id="6" name="TextBox 5">
            <a:extLst>
              <a:ext uri="{FF2B5EF4-FFF2-40B4-BE49-F238E27FC236}">
                <a16:creationId xmlns:a16="http://schemas.microsoft.com/office/drawing/2014/main" id="{4BFF46F1-E721-4A2E-AE5A-0BAAE9B617BC}"/>
              </a:ext>
            </a:extLst>
          </p:cNvPr>
          <p:cNvSpPr txBox="1"/>
          <p:nvPr/>
        </p:nvSpPr>
        <p:spPr>
          <a:xfrm>
            <a:off x="10306330" y="1982372"/>
            <a:ext cx="4869950" cy="1754326"/>
          </a:xfrm>
          <a:prstGeom prst="rect">
            <a:avLst/>
          </a:prstGeom>
          <a:noFill/>
        </p:spPr>
        <p:txBody>
          <a:bodyPr wrap="square" rtlCol="0">
            <a:spAutoFit/>
          </a:bodyPr>
          <a:lstStyle/>
          <a:p>
            <a:pPr algn="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Quality assurance managers play a crucial role in business by ensuring that products meet certain thresholds of acceptability. They plan, direct or coordinate quality assurance programs and formulate quality control policies.</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7" name="TextBox 6">
            <a:extLst>
              <a:ext uri="{FF2B5EF4-FFF2-40B4-BE49-F238E27FC236}">
                <a16:creationId xmlns:a16="http://schemas.microsoft.com/office/drawing/2014/main" id="{5410A7D1-35E4-4E7F-B5F7-EC69EA0795A1}"/>
              </a:ext>
            </a:extLst>
          </p:cNvPr>
          <p:cNvSpPr txBox="1"/>
          <p:nvPr/>
        </p:nvSpPr>
        <p:spPr>
          <a:xfrm>
            <a:off x="1685496" y="1453487"/>
            <a:ext cx="3719016" cy="400110"/>
          </a:xfrm>
          <a:prstGeom prst="rect">
            <a:avLst/>
          </a:prstGeom>
          <a:noFill/>
        </p:spPr>
        <p:txBody>
          <a:bodyPr wrap="square" rtlCol="0">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Support:</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9" name="Rectangle 8">
            <a:extLst>
              <a:ext uri="{FF2B5EF4-FFF2-40B4-BE49-F238E27FC236}">
                <a16:creationId xmlns:a16="http://schemas.microsoft.com/office/drawing/2014/main" id="{01BD3C83-8256-4BEA-9C7D-6B7C8204AC5B}"/>
              </a:ext>
            </a:extLst>
          </p:cNvPr>
          <p:cNvSpPr/>
          <p:nvPr/>
        </p:nvSpPr>
        <p:spPr>
          <a:xfrm>
            <a:off x="5345157" y="1453486"/>
            <a:ext cx="4708127" cy="404775"/>
          </a:xfrm>
          <a:prstGeom prst="rect">
            <a:avLst/>
          </a:prstGeom>
        </p:spPr>
        <p:txBody>
          <a:bodyPr wrap="square">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Workspace: </a:t>
            </a:r>
          </a:p>
        </p:txBody>
      </p:sp>
      <p:sp>
        <p:nvSpPr>
          <p:cNvPr id="14" name="TextBox 13">
            <a:extLst>
              <a:ext uri="{FF2B5EF4-FFF2-40B4-BE49-F238E27FC236}">
                <a16:creationId xmlns:a16="http://schemas.microsoft.com/office/drawing/2014/main" id="{BF0FBEAD-3910-411C-9860-996C2E4F6F5A}"/>
              </a:ext>
            </a:extLst>
          </p:cNvPr>
          <p:cNvSpPr txBox="1"/>
          <p:nvPr/>
        </p:nvSpPr>
        <p:spPr>
          <a:xfrm>
            <a:off x="393182" y="5691519"/>
            <a:ext cx="5011329" cy="400110"/>
          </a:xfrm>
          <a:prstGeom prst="rect">
            <a:avLst/>
          </a:prstGeom>
          <a:noFill/>
        </p:spPr>
        <p:txBody>
          <a:bodyPr wrap="square" rtlCol="0">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Needs:</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5" name="TextBox 14">
            <a:extLst>
              <a:ext uri="{FF2B5EF4-FFF2-40B4-BE49-F238E27FC236}">
                <a16:creationId xmlns:a16="http://schemas.microsoft.com/office/drawing/2014/main" id="{C8A3DA20-18CA-4557-BA74-B5A98CECE68B}"/>
              </a:ext>
            </a:extLst>
          </p:cNvPr>
          <p:cNvSpPr txBox="1"/>
          <p:nvPr/>
        </p:nvSpPr>
        <p:spPr>
          <a:xfrm>
            <a:off x="5235972" y="5731370"/>
            <a:ext cx="4817312" cy="400110"/>
          </a:xfrm>
          <a:prstGeom prst="rect">
            <a:avLst/>
          </a:prstGeom>
          <a:noFill/>
        </p:spPr>
        <p:txBody>
          <a:bodyPr wrap="square" rtlCol="0">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FF&amp;E: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6" name="TextBox 15">
            <a:extLst>
              <a:ext uri="{FF2B5EF4-FFF2-40B4-BE49-F238E27FC236}">
                <a16:creationId xmlns:a16="http://schemas.microsoft.com/office/drawing/2014/main" id="{3C7D070D-F991-483D-8031-C772E9775BA8}"/>
              </a:ext>
            </a:extLst>
          </p:cNvPr>
          <p:cNvSpPr txBox="1"/>
          <p:nvPr/>
        </p:nvSpPr>
        <p:spPr>
          <a:xfrm>
            <a:off x="569329" y="6059129"/>
            <a:ext cx="4817312" cy="923330"/>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Acoustical and some visual privacy. More task than natural lighting. Proximity to Purchasing, Operations, Sales, and Marketing.</a:t>
            </a:r>
          </a:p>
        </p:txBody>
      </p:sp>
      <p:sp>
        <p:nvSpPr>
          <p:cNvPr id="17" name="TextBox 16">
            <a:extLst>
              <a:ext uri="{FF2B5EF4-FFF2-40B4-BE49-F238E27FC236}">
                <a16:creationId xmlns:a16="http://schemas.microsoft.com/office/drawing/2014/main" id="{DC2D1256-F571-4D2D-8D66-473A387EB3EA}"/>
              </a:ext>
            </a:extLst>
          </p:cNvPr>
          <p:cNvSpPr txBox="1"/>
          <p:nvPr/>
        </p:nvSpPr>
        <p:spPr>
          <a:xfrm>
            <a:off x="5500047" y="6090552"/>
            <a:ext cx="4512293" cy="923330"/>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Desks, computers, lamps, chairs, workstations, cabinets, screen, outlets, water and coffee station.</a:t>
            </a:r>
          </a:p>
        </p:txBody>
      </p:sp>
      <p:sp>
        <p:nvSpPr>
          <p:cNvPr id="22" name="TextBox 21">
            <a:extLst>
              <a:ext uri="{FF2B5EF4-FFF2-40B4-BE49-F238E27FC236}">
                <a16:creationId xmlns:a16="http://schemas.microsoft.com/office/drawing/2014/main" id="{E0B31F99-FA5F-4711-858D-7D25AED61608}"/>
              </a:ext>
            </a:extLst>
          </p:cNvPr>
          <p:cNvSpPr txBox="1"/>
          <p:nvPr/>
        </p:nvSpPr>
        <p:spPr>
          <a:xfrm>
            <a:off x="8664796" y="1841169"/>
            <a:ext cx="1392293" cy="1200329"/>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4</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192 NSF</a:t>
            </a:r>
          </a:p>
        </p:txBody>
      </p:sp>
      <p:sp>
        <p:nvSpPr>
          <p:cNvPr id="23" name="TextBox 22">
            <a:extLst>
              <a:ext uri="{FF2B5EF4-FFF2-40B4-BE49-F238E27FC236}">
                <a16:creationId xmlns:a16="http://schemas.microsoft.com/office/drawing/2014/main" id="{7553FF85-CB37-4807-A0A5-E6F0D0ED12D6}"/>
              </a:ext>
            </a:extLst>
          </p:cNvPr>
          <p:cNvSpPr txBox="1"/>
          <p:nvPr/>
        </p:nvSpPr>
        <p:spPr>
          <a:xfrm>
            <a:off x="5235972" y="2990185"/>
            <a:ext cx="4776367" cy="369332"/>
          </a:xfrm>
          <a:prstGeom prst="rect">
            <a:avLst/>
          </a:prstGeom>
          <a:noFill/>
        </p:spPr>
        <p:txBody>
          <a:bodyPr wrap="square" rtlCol="0">
            <a:spAutoFit/>
          </a:bodyPr>
          <a:lstStyle/>
          <a:p>
            <a:pPr algn="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Desktop computer terminal.</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4" name="Rectangle 23">
            <a:extLst>
              <a:ext uri="{FF2B5EF4-FFF2-40B4-BE49-F238E27FC236}">
                <a16:creationId xmlns:a16="http://schemas.microsoft.com/office/drawing/2014/main" id="{D4323BF3-92CB-47F1-83F1-F0494593EF3C}"/>
              </a:ext>
            </a:extLst>
          </p:cNvPr>
          <p:cNvSpPr/>
          <p:nvPr/>
        </p:nvSpPr>
        <p:spPr>
          <a:xfrm>
            <a:off x="7856346" y="2129963"/>
            <a:ext cx="1392293" cy="923330"/>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Capacity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25" name="Rectangle 24">
            <a:extLst>
              <a:ext uri="{FF2B5EF4-FFF2-40B4-BE49-F238E27FC236}">
                <a16:creationId xmlns:a16="http://schemas.microsoft.com/office/drawing/2014/main" id="{AE12397B-0AAE-4A90-B26B-7590C2F8B5DF}"/>
              </a:ext>
            </a:extLst>
          </p:cNvPr>
          <p:cNvSpPr/>
          <p:nvPr/>
        </p:nvSpPr>
        <p:spPr>
          <a:xfrm>
            <a:off x="8215952" y="1911777"/>
            <a:ext cx="1850980" cy="369332"/>
          </a:xfrm>
          <a:prstGeom prst="rect">
            <a:avLst/>
          </a:prstGeom>
        </p:spPr>
        <p:txBody>
          <a:bodyPr wrap="square">
            <a:spAutoFit/>
          </a:bodyPr>
          <a:lstStyle/>
          <a:p>
            <a:pPr algn="r"/>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Workstation:</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sp>
        <p:nvSpPr>
          <p:cNvPr id="26" name="TextBox 25">
            <a:extLst>
              <a:ext uri="{FF2B5EF4-FFF2-40B4-BE49-F238E27FC236}">
                <a16:creationId xmlns:a16="http://schemas.microsoft.com/office/drawing/2014/main" id="{A46126B6-4C2E-4DA7-9903-26BA6FF47CDA}"/>
              </a:ext>
            </a:extLst>
          </p:cNvPr>
          <p:cNvSpPr txBox="1"/>
          <p:nvPr/>
        </p:nvSpPr>
        <p:spPr>
          <a:xfrm>
            <a:off x="3999524" y="1870737"/>
            <a:ext cx="1392293" cy="923330"/>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9 NSF</a:t>
            </a:r>
          </a:p>
        </p:txBody>
      </p:sp>
      <p:sp>
        <p:nvSpPr>
          <p:cNvPr id="27" name="TextBox 26">
            <a:extLst>
              <a:ext uri="{FF2B5EF4-FFF2-40B4-BE49-F238E27FC236}">
                <a16:creationId xmlns:a16="http://schemas.microsoft.com/office/drawing/2014/main" id="{12E73481-2FB2-4911-B46D-C6AB83D5AE79}"/>
              </a:ext>
            </a:extLst>
          </p:cNvPr>
          <p:cNvSpPr txBox="1"/>
          <p:nvPr/>
        </p:nvSpPr>
        <p:spPr>
          <a:xfrm>
            <a:off x="3204719" y="2692204"/>
            <a:ext cx="2349920" cy="369332"/>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Cabinets for storage.</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8" name="Rectangle 27">
            <a:extLst>
              <a:ext uri="{FF2B5EF4-FFF2-40B4-BE49-F238E27FC236}">
                <a16:creationId xmlns:a16="http://schemas.microsoft.com/office/drawing/2014/main" id="{2BD7DCF2-645D-4BBB-8CBD-8F415DDA56BD}"/>
              </a:ext>
            </a:extLst>
          </p:cNvPr>
          <p:cNvSpPr/>
          <p:nvPr/>
        </p:nvSpPr>
        <p:spPr>
          <a:xfrm>
            <a:off x="3191074" y="2159531"/>
            <a:ext cx="1392293" cy="646331"/>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29" name="Rectangle 28">
            <a:extLst>
              <a:ext uri="{FF2B5EF4-FFF2-40B4-BE49-F238E27FC236}">
                <a16:creationId xmlns:a16="http://schemas.microsoft.com/office/drawing/2014/main" id="{F146DD06-8508-4015-8BF4-1D1E7CC6DCE8}"/>
              </a:ext>
            </a:extLst>
          </p:cNvPr>
          <p:cNvSpPr/>
          <p:nvPr/>
        </p:nvSpPr>
        <p:spPr>
          <a:xfrm>
            <a:off x="2587243" y="1896959"/>
            <a:ext cx="2820003" cy="369332"/>
          </a:xfrm>
          <a:prstGeom prst="rect">
            <a:avLst/>
          </a:prstGeom>
        </p:spPr>
        <p:txBody>
          <a:bodyPr wrap="none">
            <a:spAutoFit/>
          </a:bodyPr>
          <a:lstStyle/>
          <a:p>
            <a:pPr algn="r"/>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3-Drawer Lateral Files:</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pic>
        <p:nvPicPr>
          <p:cNvPr id="8" name="Picture 7">
            <a:extLst>
              <a:ext uri="{FF2B5EF4-FFF2-40B4-BE49-F238E27FC236}">
                <a16:creationId xmlns:a16="http://schemas.microsoft.com/office/drawing/2014/main" id="{BF4E0913-AA6B-4D1F-AB0A-374241A55DCB}"/>
              </a:ext>
            </a:extLst>
          </p:cNvPr>
          <p:cNvPicPr>
            <a:picLocks noChangeAspect="1"/>
          </p:cNvPicPr>
          <p:nvPr/>
        </p:nvPicPr>
        <p:blipFill rotWithShape="1">
          <a:blip r:embed="rId2">
            <a:extLst>
              <a:ext uri="{28A0092B-C50C-407E-A947-70E740481C1C}">
                <a14:useLocalDpi xmlns:a14="http://schemas.microsoft.com/office/drawing/2010/main" val="0"/>
              </a:ext>
            </a:extLst>
          </a:blip>
          <a:srcRect l="25193" t="69762" r="52757" b="5751"/>
          <a:stretch/>
        </p:blipFill>
        <p:spPr>
          <a:xfrm>
            <a:off x="11043313" y="7013882"/>
            <a:ext cx="3050613" cy="2735749"/>
          </a:xfrm>
          <a:prstGeom prst="rect">
            <a:avLst/>
          </a:prstGeom>
        </p:spPr>
      </p:pic>
      <p:pic>
        <p:nvPicPr>
          <p:cNvPr id="30" name="Picture 29">
            <a:extLst>
              <a:ext uri="{FF2B5EF4-FFF2-40B4-BE49-F238E27FC236}">
                <a16:creationId xmlns:a16="http://schemas.microsoft.com/office/drawing/2014/main" id="{80CC9B6E-3F8A-4969-AAE6-FA567CD3583F}"/>
              </a:ext>
            </a:extLst>
          </p:cNvPr>
          <p:cNvPicPr>
            <a:picLocks noChangeAspect="1"/>
          </p:cNvPicPr>
          <p:nvPr/>
        </p:nvPicPr>
        <p:blipFill rotWithShape="1">
          <a:blip r:embed="rId2">
            <a:extLst>
              <a:ext uri="{28A0092B-C50C-407E-A947-70E740481C1C}">
                <a14:useLocalDpi xmlns:a14="http://schemas.microsoft.com/office/drawing/2010/main" val="0"/>
              </a:ext>
            </a:extLst>
          </a:blip>
          <a:srcRect l="4238" t="69762" r="74299" b="5751"/>
          <a:stretch/>
        </p:blipFill>
        <p:spPr>
          <a:xfrm>
            <a:off x="11043313" y="3978896"/>
            <a:ext cx="3068472" cy="2826997"/>
          </a:xfrm>
          <a:prstGeom prst="rect">
            <a:avLst/>
          </a:prstGeom>
        </p:spPr>
      </p:pic>
      <p:pic>
        <p:nvPicPr>
          <p:cNvPr id="31" name="Picture 30">
            <a:extLst>
              <a:ext uri="{FF2B5EF4-FFF2-40B4-BE49-F238E27FC236}">
                <a16:creationId xmlns:a16="http://schemas.microsoft.com/office/drawing/2014/main" id="{FDF0F997-3013-4203-A944-82FB06849E1F}"/>
              </a:ext>
            </a:extLst>
          </p:cNvPr>
          <p:cNvPicPr>
            <a:picLocks noChangeAspect="1"/>
          </p:cNvPicPr>
          <p:nvPr/>
        </p:nvPicPr>
        <p:blipFill rotWithShape="1">
          <a:blip r:embed="rId3">
            <a:extLst>
              <a:ext uri="{28A0092B-C50C-407E-A947-70E740481C1C}">
                <a14:useLocalDpi xmlns:a14="http://schemas.microsoft.com/office/drawing/2010/main" val="0"/>
              </a:ext>
            </a:extLst>
          </a:blip>
          <a:srcRect l="23281" t="16583" r="42414" b="20351"/>
          <a:stretch/>
        </p:blipFill>
        <p:spPr>
          <a:xfrm rot="16200000">
            <a:off x="4465303" y="6905006"/>
            <a:ext cx="2306716" cy="3242831"/>
          </a:xfrm>
          <a:prstGeom prst="rect">
            <a:avLst/>
          </a:prstGeom>
        </p:spPr>
      </p:pic>
      <p:sp>
        <p:nvSpPr>
          <p:cNvPr id="32" name="TextBox 31">
            <a:extLst>
              <a:ext uri="{FF2B5EF4-FFF2-40B4-BE49-F238E27FC236}">
                <a16:creationId xmlns:a16="http://schemas.microsoft.com/office/drawing/2014/main" id="{33DF36AC-446A-4B41-A10C-B71692298D5F}"/>
              </a:ext>
            </a:extLst>
          </p:cNvPr>
          <p:cNvSpPr txBox="1"/>
          <p:nvPr/>
        </p:nvSpPr>
        <p:spPr>
          <a:xfrm>
            <a:off x="3773023" y="7730434"/>
            <a:ext cx="1383311" cy="200055"/>
          </a:xfrm>
          <a:prstGeom prst="rect">
            <a:avLst/>
          </a:prstGeom>
          <a:noFill/>
        </p:spPr>
        <p:txBody>
          <a:bodyPr wrap="square" rtlCol="0">
            <a:spAutoFit/>
          </a:bodyPr>
          <a:lstStyle/>
          <a:p>
            <a:pPr algn="ctr"/>
            <a:r>
              <a:rPr lang="en-US" sz="700" dirty="0">
                <a:latin typeface="Rockwell Nova" panose="02060503020205020403" pitchFamily="18" charset="0"/>
                <a:ea typeface="Malgun Gothic Semilight" panose="020B0502040204020203" pitchFamily="34" charset="-128"/>
                <a:cs typeface="Malgun Gothic Semilight" panose="020B0502040204020203" pitchFamily="34" charset="-128"/>
              </a:rPr>
              <a:t>OPERATIONS</a:t>
            </a:r>
            <a:endParaRPr lang="en-US" sz="5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33" name="TextBox 32">
            <a:extLst>
              <a:ext uri="{FF2B5EF4-FFF2-40B4-BE49-F238E27FC236}">
                <a16:creationId xmlns:a16="http://schemas.microsoft.com/office/drawing/2014/main" id="{740BF8FA-007A-479B-8AA5-3899F843F933}"/>
              </a:ext>
            </a:extLst>
          </p:cNvPr>
          <p:cNvSpPr txBox="1"/>
          <p:nvPr/>
        </p:nvSpPr>
        <p:spPr>
          <a:xfrm>
            <a:off x="4217926" y="8896683"/>
            <a:ext cx="1383311" cy="200055"/>
          </a:xfrm>
          <a:prstGeom prst="rect">
            <a:avLst/>
          </a:prstGeom>
          <a:noFill/>
        </p:spPr>
        <p:txBody>
          <a:bodyPr wrap="square" rtlCol="0">
            <a:spAutoFit/>
          </a:bodyPr>
          <a:lstStyle/>
          <a:p>
            <a:pPr algn="ctr"/>
            <a:r>
              <a:rPr lang="en-US" sz="700" dirty="0">
                <a:latin typeface="Rockwell Nova" panose="02060503020205020403" pitchFamily="18" charset="0"/>
                <a:ea typeface="Malgun Gothic Semilight" panose="020B0502040204020203" pitchFamily="34" charset="-128"/>
                <a:cs typeface="Malgun Gothic Semilight" panose="020B0502040204020203" pitchFamily="34" charset="-128"/>
              </a:rPr>
              <a:t>ACCOUNTING</a:t>
            </a:r>
            <a:endParaRPr lang="en-US" sz="5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34" name="TextBox 33">
            <a:extLst>
              <a:ext uri="{FF2B5EF4-FFF2-40B4-BE49-F238E27FC236}">
                <a16:creationId xmlns:a16="http://schemas.microsoft.com/office/drawing/2014/main" id="{23E47703-EBAF-43F8-8093-9DB0114D7047}"/>
              </a:ext>
            </a:extLst>
          </p:cNvPr>
          <p:cNvSpPr txBox="1"/>
          <p:nvPr/>
        </p:nvSpPr>
        <p:spPr>
          <a:xfrm>
            <a:off x="5164733" y="8900509"/>
            <a:ext cx="1383311" cy="230832"/>
          </a:xfrm>
          <a:prstGeom prst="rect">
            <a:avLst/>
          </a:prstGeom>
          <a:noFill/>
        </p:spPr>
        <p:txBody>
          <a:bodyPr wrap="square" rtlCol="0">
            <a:spAutoFit/>
          </a:bodyPr>
          <a:lstStyle/>
          <a:p>
            <a:pPr algn="ctr"/>
            <a:r>
              <a:rPr lang="en-US" sz="900" dirty="0">
                <a:latin typeface="Rockwell Nova" panose="02060503020205020403" pitchFamily="18" charset="0"/>
                <a:ea typeface="Malgun Gothic Semilight" panose="020B0502040204020203" pitchFamily="34" charset="-128"/>
                <a:cs typeface="Malgun Gothic Semilight" panose="020B0502040204020203" pitchFamily="34" charset="-128"/>
              </a:rPr>
              <a:t>SALES</a:t>
            </a:r>
            <a:endParaRPr lang="en-US" sz="7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35" name="TextBox 34">
            <a:extLst>
              <a:ext uri="{FF2B5EF4-FFF2-40B4-BE49-F238E27FC236}">
                <a16:creationId xmlns:a16="http://schemas.microsoft.com/office/drawing/2014/main" id="{AAAE9E29-2C1E-4210-834F-EBFD027B17FA}"/>
              </a:ext>
            </a:extLst>
          </p:cNvPr>
          <p:cNvSpPr txBox="1"/>
          <p:nvPr/>
        </p:nvSpPr>
        <p:spPr>
          <a:xfrm>
            <a:off x="6093864" y="8846648"/>
            <a:ext cx="1383311" cy="338554"/>
          </a:xfrm>
          <a:prstGeom prst="rect">
            <a:avLst/>
          </a:prstGeom>
          <a:noFill/>
        </p:spPr>
        <p:txBody>
          <a:bodyPr wrap="square" rtlCol="0">
            <a:spAutoFit/>
          </a:bodyPr>
          <a:lstStyle/>
          <a:p>
            <a:pPr algn="ctr"/>
            <a:r>
              <a:rPr lang="en-US" sz="800" dirty="0">
                <a:latin typeface="Rockwell Nova" panose="02060503020205020403" pitchFamily="18" charset="0"/>
                <a:ea typeface="Malgun Gothic Semilight" panose="020B0502040204020203" pitchFamily="34" charset="-128"/>
                <a:cs typeface="Malgun Gothic Semilight" panose="020B0502040204020203" pitchFamily="34" charset="-128"/>
              </a:rPr>
              <a:t>QUALITY</a:t>
            </a:r>
          </a:p>
          <a:p>
            <a:pPr algn="ctr"/>
            <a:r>
              <a:rPr lang="en-US" sz="800" dirty="0">
                <a:latin typeface="Rockwell Nova" panose="02060503020205020403" pitchFamily="18" charset="0"/>
                <a:ea typeface="Malgun Gothic Semilight" panose="020B0502040204020203" pitchFamily="34" charset="-128"/>
                <a:cs typeface="Malgun Gothic Semilight" panose="020B0502040204020203" pitchFamily="34" charset="-128"/>
              </a:rPr>
              <a:t>ASSURANCE</a:t>
            </a:r>
            <a:endParaRPr lang="en-US" sz="6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36" name="TextBox 35">
            <a:extLst>
              <a:ext uri="{FF2B5EF4-FFF2-40B4-BE49-F238E27FC236}">
                <a16:creationId xmlns:a16="http://schemas.microsoft.com/office/drawing/2014/main" id="{265A5A87-3C96-4CAC-8D6B-43E9E9811FDB}"/>
              </a:ext>
            </a:extLst>
          </p:cNvPr>
          <p:cNvSpPr txBox="1"/>
          <p:nvPr/>
        </p:nvSpPr>
        <p:spPr>
          <a:xfrm>
            <a:off x="5671821" y="7718871"/>
            <a:ext cx="1383311" cy="215444"/>
          </a:xfrm>
          <a:prstGeom prst="rect">
            <a:avLst/>
          </a:prstGeom>
          <a:noFill/>
        </p:spPr>
        <p:txBody>
          <a:bodyPr wrap="square" rtlCol="0">
            <a:spAutoFit/>
          </a:bodyPr>
          <a:lstStyle/>
          <a:p>
            <a:pPr algn="ctr"/>
            <a:r>
              <a:rPr lang="en-US" sz="800" dirty="0">
                <a:latin typeface="Rockwell Nova" panose="02060503020205020403" pitchFamily="18" charset="0"/>
                <a:ea typeface="Malgun Gothic Semilight" panose="020B0502040204020203" pitchFamily="34" charset="-128"/>
                <a:cs typeface="Malgun Gothic Semilight" panose="020B0502040204020203" pitchFamily="34" charset="-128"/>
              </a:rPr>
              <a:t>MARKETING</a:t>
            </a:r>
            <a:endParaRPr lang="en-US" sz="6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37" name="TextBox 36">
            <a:extLst>
              <a:ext uri="{FF2B5EF4-FFF2-40B4-BE49-F238E27FC236}">
                <a16:creationId xmlns:a16="http://schemas.microsoft.com/office/drawing/2014/main" id="{7950DD5C-6F13-43E8-BD17-5A43E31A174B}"/>
              </a:ext>
            </a:extLst>
          </p:cNvPr>
          <p:cNvSpPr txBox="1"/>
          <p:nvPr/>
        </p:nvSpPr>
        <p:spPr>
          <a:xfrm>
            <a:off x="4808391" y="7716805"/>
            <a:ext cx="1383311" cy="200055"/>
          </a:xfrm>
          <a:prstGeom prst="rect">
            <a:avLst/>
          </a:prstGeom>
          <a:noFill/>
        </p:spPr>
        <p:txBody>
          <a:bodyPr wrap="square" rtlCol="0">
            <a:spAutoFit/>
          </a:bodyPr>
          <a:lstStyle/>
          <a:p>
            <a:pPr algn="ctr"/>
            <a:r>
              <a:rPr lang="en-US" sz="700" dirty="0">
                <a:latin typeface="Rockwell Nova" panose="02060503020205020403" pitchFamily="18" charset="0"/>
                <a:ea typeface="Malgun Gothic Semilight" panose="020B0502040204020203" pitchFamily="34" charset="-128"/>
                <a:cs typeface="Malgun Gothic Semilight" panose="020B0502040204020203" pitchFamily="34" charset="-128"/>
              </a:rPr>
              <a:t>PURCHASING</a:t>
            </a:r>
            <a:endParaRPr lang="en-US" sz="5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Tree>
    <p:extLst>
      <p:ext uri="{BB962C8B-B14F-4D97-AF65-F5344CB8AC3E}">
        <p14:creationId xmlns:p14="http://schemas.microsoft.com/office/powerpoint/2010/main" val="40016149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020D9AE-CC18-455A-BCD8-58F7F3B7C055}"/>
              </a:ext>
            </a:extLst>
          </p:cNvPr>
          <p:cNvPicPr>
            <a:picLocks noChangeAspect="1"/>
          </p:cNvPicPr>
          <p:nvPr/>
        </p:nvPicPr>
        <p:blipFill rotWithShape="1">
          <a:blip r:embed="rId2">
            <a:extLst>
              <a:ext uri="{28A0092B-C50C-407E-A947-70E740481C1C}">
                <a14:useLocalDpi xmlns:a14="http://schemas.microsoft.com/office/drawing/2010/main" val="0"/>
              </a:ext>
            </a:extLst>
          </a:blip>
          <a:srcRect l="36724" t="4169" b="79616"/>
          <a:stretch/>
        </p:blipFill>
        <p:spPr>
          <a:xfrm>
            <a:off x="667066" y="6847811"/>
            <a:ext cx="4473370" cy="1146329"/>
          </a:xfrm>
          <a:prstGeom prst="rect">
            <a:avLst/>
          </a:prstGeom>
        </p:spPr>
      </p:pic>
      <p:sp>
        <p:nvSpPr>
          <p:cNvPr id="4" name="TextBox 3">
            <a:extLst>
              <a:ext uri="{FF2B5EF4-FFF2-40B4-BE49-F238E27FC236}">
                <a16:creationId xmlns:a16="http://schemas.microsoft.com/office/drawing/2014/main" id="{28A87161-243B-44DB-93FD-A0D7A498CA04}"/>
              </a:ext>
            </a:extLst>
          </p:cNvPr>
          <p:cNvSpPr txBox="1"/>
          <p:nvPr/>
        </p:nvSpPr>
        <p:spPr>
          <a:xfrm>
            <a:off x="361664" y="170514"/>
            <a:ext cx="8824852" cy="1569660"/>
          </a:xfrm>
          <a:prstGeom prst="rect">
            <a:avLst/>
          </a:prstGeom>
          <a:noFill/>
        </p:spPr>
        <p:txBody>
          <a:bodyPr wrap="none" rtlCol="0">
            <a:spAutoFit/>
          </a:bodyPr>
          <a:lstStyle/>
          <a:p>
            <a:r>
              <a:rPr lang="en-US" sz="9600" dirty="0">
                <a:solidFill>
                  <a:schemeClr val="tx1">
                    <a:lumMod val="95000"/>
                    <a:lumOff val="5000"/>
                  </a:schemeClr>
                </a:solidFill>
                <a:latin typeface="Rockwell Nova" panose="02060503020205020403" pitchFamily="18" charset="0"/>
              </a:rPr>
              <a:t>PURCHASING</a:t>
            </a:r>
            <a:endParaRPr lang="en-US" sz="9600" dirty="0">
              <a:solidFill>
                <a:schemeClr val="bg2">
                  <a:lumMod val="10000"/>
                </a:schemeClr>
              </a:solidFill>
              <a:latin typeface="Rockwell Nova" panose="02060503020205020403" pitchFamily="18" charset="0"/>
            </a:endParaRPr>
          </a:p>
        </p:txBody>
      </p:sp>
      <p:sp>
        <p:nvSpPr>
          <p:cNvPr id="5" name="TextBox 4">
            <a:extLst>
              <a:ext uri="{FF2B5EF4-FFF2-40B4-BE49-F238E27FC236}">
                <a16:creationId xmlns:a16="http://schemas.microsoft.com/office/drawing/2014/main" id="{77D17070-1BE7-4FD0-97F9-75817DCC8562}"/>
              </a:ext>
            </a:extLst>
          </p:cNvPr>
          <p:cNvSpPr txBox="1"/>
          <p:nvPr/>
        </p:nvSpPr>
        <p:spPr>
          <a:xfrm>
            <a:off x="361664" y="1413940"/>
            <a:ext cx="4400105" cy="707886"/>
          </a:xfrm>
          <a:prstGeom prst="rect">
            <a:avLst/>
          </a:prstGeom>
          <a:noFill/>
        </p:spPr>
        <p:txBody>
          <a:bodyPr wrap="square" rtlCol="0">
            <a:spAutoFit/>
          </a:bodyPr>
          <a:lstStyle/>
          <a:p>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414 NSF</a:t>
            </a:r>
          </a:p>
        </p:txBody>
      </p:sp>
      <p:sp>
        <p:nvSpPr>
          <p:cNvPr id="6" name="TextBox 5">
            <a:extLst>
              <a:ext uri="{FF2B5EF4-FFF2-40B4-BE49-F238E27FC236}">
                <a16:creationId xmlns:a16="http://schemas.microsoft.com/office/drawing/2014/main" id="{C33DF1C1-CDAE-432B-903E-BB5048895494}"/>
              </a:ext>
            </a:extLst>
          </p:cNvPr>
          <p:cNvSpPr txBox="1"/>
          <p:nvPr/>
        </p:nvSpPr>
        <p:spPr>
          <a:xfrm>
            <a:off x="361664" y="1982372"/>
            <a:ext cx="4601034" cy="2862322"/>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Purchasing is the organized acquisition of goods and services on behalf of the buying entity. Purchasing activities are needed to ensure that needed items are obtained in a timely manner and at a reasonable cost. A purchasing department is especially necessary in a manufacturing business, where large amounts of raw materials and components must be obtained on a recurring basis.</a:t>
            </a:r>
          </a:p>
        </p:txBody>
      </p:sp>
      <p:sp>
        <p:nvSpPr>
          <p:cNvPr id="18" name="Rectangle 17">
            <a:extLst>
              <a:ext uri="{FF2B5EF4-FFF2-40B4-BE49-F238E27FC236}">
                <a16:creationId xmlns:a16="http://schemas.microsoft.com/office/drawing/2014/main" id="{AD7C8471-B384-40EE-87FC-8BC9725A5712}"/>
              </a:ext>
            </a:extLst>
          </p:cNvPr>
          <p:cNvSpPr/>
          <p:nvPr/>
        </p:nvSpPr>
        <p:spPr>
          <a:xfrm>
            <a:off x="5235973" y="1467136"/>
            <a:ext cx="1741182" cy="400110"/>
          </a:xfrm>
          <a:prstGeom prst="rect">
            <a:avLst/>
          </a:prstGeom>
        </p:spPr>
        <p:txBody>
          <a:bodyPr wrap="none">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Workspace:</a:t>
            </a:r>
          </a:p>
        </p:txBody>
      </p:sp>
      <p:sp>
        <p:nvSpPr>
          <p:cNvPr id="19" name="TextBox 18">
            <a:extLst>
              <a:ext uri="{FF2B5EF4-FFF2-40B4-BE49-F238E27FC236}">
                <a16:creationId xmlns:a16="http://schemas.microsoft.com/office/drawing/2014/main" id="{0BEBA18D-5628-465D-A7A5-E0B5D7BF866D}"/>
              </a:ext>
            </a:extLst>
          </p:cNvPr>
          <p:cNvSpPr txBox="1"/>
          <p:nvPr/>
        </p:nvSpPr>
        <p:spPr>
          <a:xfrm>
            <a:off x="6044422" y="1827523"/>
            <a:ext cx="1392293" cy="1200329"/>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7</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336 NSF</a:t>
            </a:r>
          </a:p>
        </p:txBody>
      </p:sp>
      <p:sp>
        <p:nvSpPr>
          <p:cNvPr id="20" name="TextBox 19">
            <a:extLst>
              <a:ext uri="{FF2B5EF4-FFF2-40B4-BE49-F238E27FC236}">
                <a16:creationId xmlns:a16="http://schemas.microsoft.com/office/drawing/2014/main" id="{26CC796E-A50D-4AC0-B57C-24AF2C7E8E49}"/>
              </a:ext>
            </a:extLst>
          </p:cNvPr>
          <p:cNvSpPr txBox="1"/>
          <p:nvPr/>
        </p:nvSpPr>
        <p:spPr>
          <a:xfrm>
            <a:off x="5235973" y="2976539"/>
            <a:ext cx="4365228" cy="369332"/>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Desktop computer terminal.</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1" name="Rectangle 20">
            <a:extLst>
              <a:ext uri="{FF2B5EF4-FFF2-40B4-BE49-F238E27FC236}">
                <a16:creationId xmlns:a16="http://schemas.microsoft.com/office/drawing/2014/main" id="{E4833FD4-BE89-4127-B276-7F7A39408046}"/>
              </a:ext>
            </a:extLst>
          </p:cNvPr>
          <p:cNvSpPr/>
          <p:nvPr/>
        </p:nvSpPr>
        <p:spPr>
          <a:xfrm>
            <a:off x="5235972" y="2116317"/>
            <a:ext cx="1392293" cy="923330"/>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Capacity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22" name="TextBox 21">
            <a:extLst>
              <a:ext uri="{FF2B5EF4-FFF2-40B4-BE49-F238E27FC236}">
                <a16:creationId xmlns:a16="http://schemas.microsoft.com/office/drawing/2014/main" id="{5D43DFA9-140A-4D1F-BC63-481BD2B9B9C6}"/>
              </a:ext>
            </a:extLst>
          </p:cNvPr>
          <p:cNvSpPr txBox="1"/>
          <p:nvPr/>
        </p:nvSpPr>
        <p:spPr>
          <a:xfrm>
            <a:off x="9856605" y="1467136"/>
            <a:ext cx="3719016" cy="400110"/>
          </a:xfrm>
          <a:prstGeom prst="rect">
            <a:avLst/>
          </a:prstGeom>
          <a:noFill/>
        </p:spPr>
        <p:txBody>
          <a:bodyPr wrap="square" rtlCol="0">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Support</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6" name="TextBox 25">
            <a:extLst>
              <a:ext uri="{FF2B5EF4-FFF2-40B4-BE49-F238E27FC236}">
                <a16:creationId xmlns:a16="http://schemas.microsoft.com/office/drawing/2014/main" id="{25545FE7-B94E-456F-8718-159AA7782145}"/>
              </a:ext>
            </a:extLst>
          </p:cNvPr>
          <p:cNvSpPr txBox="1"/>
          <p:nvPr/>
        </p:nvSpPr>
        <p:spPr>
          <a:xfrm>
            <a:off x="5235972" y="5745019"/>
            <a:ext cx="3719016" cy="400110"/>
          </a:xfrm>
          <a:prstGeom prst="rect">
            <a:avLst/>
          </a:prstGeom>
          <a:noFill/>
        </p:spPr>
        <p:txBody>
          <a:bodyPr wrap="square" rtlCol="0">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FF&amp;E: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7" name="TextBox 26">
            <a:extLst>
              <a:ext uri="{FF2B5EF4-FFF2-40B4-BE49-F238E27FC236}">
                <a16:creationId xmlns:a16="http://schemas.microsoft.com/office/drawing/2014/main" id="{06003AB7-1FF9-4829-9EE0-9EB5ECC3B470}"/>
              </a:ext>
            </a:extLst>
          </p:cNvPr>
          <p:cNvSpPr txBox="1"/>
          <p:nvPr/>
        </p:nvSpPr>
        <p:spPr>
          <a:xfrm>
            <a:off x="5195028" y="6104201"/>
            <a:ext cx="4406173" cy="1200329"/>
          </a:xfrm>
          <a:prstGeom prst="rect">
            <a:avLst/>
          </a:prstGeom>
          <a:noFill/>
        </p:spPr>
        <p:txBody>
          <a:bodyPr wrap="square" rtlCol="0">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File cabinets, desks, chairs, couch, coffee and water area, outlets, screen, board, computers, lamps, phone, long tables, workstation.</a:t>
            </a:r>
          </a:p>
        </p:txBody>
      </p:sp>
      <p:sp>
        <p:nvSpPr>
          <p:cNvPr id="28" name="TextBox 27">
            <a:extLst>
              <a:ext uri="{FF2B5EF4-FFF2-40B4-BE49-F238E27FC236}">
                <a16:creationId xmlns:a16="http://schemas.microsoft.com/office/drawing/2014/main" id="{BEDDFF24-64C8-4094-AEC5-98A9539D1FED}"/>
              </a:ext>
            </a:extLst>
          </p:cNvPr>
          <p:cNvSpPr txBox="1"/>
          <p:nvPr/>
        </p:nvSpPr>
        <p:spPr>
          <a:xfrm>
            <a:off x="9869675" y="5705168"/>
            <a:ext cx="3719016" cy="400110"/>
          </a:xfrm>
          <a:prstGeom prst="rect">
            <a:avLst/>
          </a:prstGeom>
          <a:noFill/>
        </p:spPr>
        <p:txBody>
          <a:bodyPr wrap="square" rtlCol="0">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Needs:</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9" name="TextBox 28">
            <a:extLst>
              <a:ext uri="{FF2B5EF4-FFF2-40B4-BE49-F238E27FC236}">
                <a16:creationId xmlns:a16="http://schemas.microsoft.com/office/drawing/2014/main" id="{54B4F9A5-F3B3-4998-ACB0-398A2707A4AA}"/>
              </a:ext>
            </a:extLst>
          </p:cNvPr>
          <p:cNvSpPr txBox="1"/>
          <p:nvPr/>
        </p:nvSpPr>
        <p:spPr>
          <a:xfrm>
            <a:off x="9865659" y="6072778"/>
            <a:ext cx="4789583" cy="923330"/>
          </a:xfrm>
          <a:prstGeom prst="rect">
            <a:avLst/>
          </a:prstGeom>
          <a:noFill/>
        </p:spPr>
        <p:txBody>
          <a:bodyPr wrap="square" rtlCol="0">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Good lighting, could be natural and task light. Easy access to phone and computers, and space for collaboration.</a:t>
            </a:r>
          </a:p>
        </p:txBody>
      </p:sp>
      <p:sp>
        <p:nvSpPr>
          <p:cNvPr id="30" name="Rectangle 29">
            <a:extLst>
              <a:ext uri="{FF2B5EF4-FFF2-40B4-BE49-F238E27FC236}">
                <a16:creationId xmlns:a16="http://schemas.microsoft.com/office/drawing/2014/main" id="{EB9681BE-8BB1-4D3A-9F74-1A6E188349D9}"/>
              </a:ext>
            </a:extLst>
          </p:cNvPr>
          <p:cNvSpPr/>
          <p:nvPr/>
        </p:nvSpPr>
        <p:spPr>
          <a:xfrm>
            <a:off x="5246294" y="1853745"/>
            <a:ext cx="1665841" cy="369332"/>
          </a:xfrm>
          <a:prstGeom prst="rect">
            <a:avLst/>
          </a:prstGeom>
        </p:spPr>
        <p:txBody>
          <a:bodyPr wrap="none">
            <a:spAutoFit/>
          </a:bodyPr>
          <a:lstStyle/>
          <a:p>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Workstation:</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sp>
        <p:nvSpPr>
          <p:cNvPr id="35" name="TextBox 34">
            <a:extLst>
              <a:ext uri="{FF2B5EF4-FFF2-40B4-BE49-F238E27FC236}">
                <a16:creationId xmlns:a16="http://schemas.microsoft.com/office/drawing/2014/main" id="{BDC55DC7-4E03-47DB-A64A-0E07F795A4AC}"/>
              </a:ext>
            </a:extLst>
          </p:cNvPr>
          <p:cNvSpPr txBox="1"/>
          <p:nvPr/>
        </p:nvSpPr>
        <p:spPr>
          <a:xfrm>
            <a:off x="10700592" y="1816147"/>
            <a:ext cx="1392293" cy="923330"/>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2</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18 NSF</a:t>
            </a:r>
          </a:p>
        </p:txBody>
      </p:sp>
      <p:sp>
        <p:nvSpPr>
          <p:cNvPr id="36" name="TextBox 35">
            <a:extLst>
              <a:ext uri="{FF2B5EF4-FFF2-40B4-BE49-F238E27FC236}">
                <a16:creationId xmlns:a16="http://schemas.microsoft.com/office/drawing/2014/main" id="{EDF5900A-7F3E-4CA9-9452-F8E7800B3551}"/>
              </a:ext>
            </a:extLst>
          </p:cNvPr>
          <p:cNvSpPr txBox="1"/>
          <p:nvPr/>
        </p:nvSpPr>
        <p:spPr>
          <a:xfrm>
            <a:off x="9892143" y="2965163"/>
            <a:ext cx="4365228" cy="369332"/>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Cabinets for storage</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37" name="Rectangle 36">
            <a:extLst>
              <a:ext uri="{FF2B5EF4-FFF2-40B4-BE49-F238E27FC236}">
                <a16:creationId xmlns:a16="http://schemas.microsoft.com/office/drawing/2014/main" id="{E2F1A1AD-9CAE-4761-AB90-957702D5336D}"/>
              </a:ext>
            </a:extLst>
          </p:cNvPr>
          <p:cNvSpPr/>
          <p:nvPr/>
        </p:nvSpPr>
        <p:spPr>
          <a:xfrm>
            <a:off x="9892142" y="2104941"/>
            <a:ext cx="1392293" cy="646331"/>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38" name="Rectangle 37">
            <a:extLst>
              <a:ext uri="{FF2B5EF4-FFF2-40B4-BE49-F238E27FC236}">
                <a16:creationId xmlns:a16="http://schemas.microsoft.com/office/drawing/2014/main" id="{6EF97F23-BBA9-49EE-AB23-15D3293575C9}"/>
              </a:ext>
            </a:extLst>
          </p:cNvPr>
          <p:cNvSpPr/>
          <p:nvPr/>
        </p:nvSpPr>
        <p:spPr>
          <a:xfrm>
            <a:off x="9902464" y="1842369"/>
            <a:ext cx="2820003" cy="369332"/>
          </a:xfrm>
          <a:prstGeom prst="rect">
            <a:avLst/>
          </a:prstGeom>
        </p:spPr>
        <p:txBody>
          <a:bodyPr wrap="none">
            <a:spAutoFit/>
          </a:bodyPr>
          <a:lstStyle/>
          <a:p>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3-Drawer Lateral Files:</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sp>
        <p:nvSpPr>
          <p:cNvPr id="39" name="TextBox 38">
            <a:extLst>
              <a:ext uri="{FF2B5EF4-FFF2-40B4-BE49-F238E27FC236}">
                <a16:creationId xmlns:a16="http://schemas.microsoft.com/office/drawing/2014/main" id="{29CC5FAD-AA40-4D85-BF51-136AC5ADEEBD}"/>
              </a:ext>
            </a:extLst>
          </p:cNvPr>
          <p:cNvSpPr txBox="1"/>
          <p:nvPr/>
        </p:nvSpPr>
        <p:spPr>
          <a:xfrm>
            <a:off x="10685518" y="3708950"/>
            <a:ext cx="1392293" cy="1200329"/>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4</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60 NSF</a:t>
            </a:r>
          </a:p>
        </p:txBody>
      </p:sp>
      <p:sp>
        <p:nvSpPr>
          <p:cNvPr id="40" name="TextBox 39">
            <a:extLst>
              <a:ext uri="{FF2B5EF4-FFF2-40B4-BE49-F238E27FC236}">
                <a16:creationId xmlns:a16="http://schemas.microsoft.com/office/drawing/2014/main" id="{EB325E22-0E5C-4322-83E8-E56A2E8915AD}"/>
              </a:ext>
            </a:extLst>
          </p:cNvPr>
          <p:cNvSpPr txBox="1"/>
          <p:nvPr/>
        </p:nvSpPr>
        <p:spPr>
          <a:xfrm>
            <a:off x="9877069" y="4857966"/>
            <a:ext cx="4365228" cy="646331"/>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Place for people to work together toward a common goal.</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41" name="Rectangle 40">
            <a:extLst>
              <a:ext uri="{FF2B5EF4-FFF2-40B4-BE49-F238E27FC236}">
                <a16:creationId xmlns:a16="http://schemas.microsoft.com/office/drawing/2014/main" id="{F00E7B01-4B1F-4335-9F6B-8C4872F87DCC}"/>
              </a:ext>
            </a:extLst>
          </p:cNvPr>
          <p:cNvSpPr/>
          <p:nvPr/>
        </p:nvSpPr>
        <p:spPr>
          <a:xfrm>
            <a:off x="9877068" y="3997744"/>
            <a:ext cx="1392293" cy="923330"/>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Capacity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42" name="Rectangle 41">
            <a:extLst>
              <a:ext uri="{FF2B5EF4-FFF2-40B4-BE49-F238E27FC236}">
                <a16:creationId xmlns:a16="http://schemas.microsoft.com/office/drawing/2014/main" id="{78535BEA-5730-4161-B81B-7EC888FBDA6F}"/>
              </a:ext>
            </a:extLst>
          </p:cNvPr>
          <p:cNvSpPr/>
          <p:nvPr/>
        </p:nvSpPr>
        <p:spPr>
          <a:xfrm>
            <a:off x="9887390" y="3735172"/>
            <a:ext cx="2475358" cy="369332"/>
          </a:xfrm>
          <a:prstGeom prst="rect">
            <a:avLst/>
          </a:prstGeom>
        </p:spPr>
        <p:txBody>
          <a:bodyPr wrap="none">
            <a:spAutoFit/>
          </a:bodyPr>
          <a:lstStyle/>
          <a:p>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Collaboration Area:</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pic>
        <p:nvPicPr>
          <p:cNvPr id="43" name="Picture 42">
            <a:extLst>
              <a:ext uri="{FF2B5EF4-FFF2-40B4-BE49-F238E27FC236}">
                <a16:creationId xmlns:a16="http://schemas.microsoft.com/office/drawing/2014/main" id="{63B439D3-94B0-45D0-B7E7-24B4D0AC63F4}"/>
              </a:ext>
            </a:extLst>
          </p:cNvPr>
          <p:cNvPicPr>
            <a:picLocks noChangeAspect="1"/>
          </p:cNvPicPr>
          <p:nvPr/>
        </p:nvPicPr>
        <p:blipFill rotWithShape="1">
          <a:blip r:embed="rId3">
            <a:extLst>
              <a:ext uri="{28A0092B-C50C-407E-A947-70E740481C1C}">
                <a14:useLocalDpi xmlns:a14="http://schemas.microsoft.com/office/drawing/2010/main" val="0"/>
              </a:ext>
            </a:extLst>
          </a:blip>
          <a:srcRect l="23281" t="16583" r="42414" b="20351"/>
          <a:stretch/>
        </p:blipFill>
        <p:spPr>
          <a:xfrm rot="16200000">
            <a:off x="8632987" y="7041913"/>
            <a:ext cx="2204194" cy="3098703"/>
          </a:xfrm>
          <a:prstGeom prst="rect">
            <a:avLst/>
          </a:prstGeom>
        </p:spPr>
      </p:pic>
      <p:sp>
        <p:nvSpPr>
          <p:cNvPr id="44" name="TextBox 43">
            <a:extLst>
              <a:ext uri="{FF2B5EF4-FFF2-40B4-BE49-F238E27FC236}">
                <a16:creationId xmlns:a16="http://schemas.microsoft.com/office/drawing/2014/main" id="{7EB97879-AA85-4B03-B73F-814B28D372F0}"/>
              </a:ext>
            </a:extLst>
          </p:cNvPr>
          <p:cNvSpPr txBox="1"/>
          <p:nvPr/>
        </p:nvSpPr>
        <p:spPr>
          <a:xfrm>
            <a:off x="7959607" y="7793030"/>
            <a:ext cx="1383311" cy="200055"/>
          </a:xfrm>
          <a:prstGeom prst="rect">
            <a:avLst/>
          </a:prstGeom>
          <a:noFill/>
        </p:spPr>
        <p:txBody>
          <a:bodyPr wrap="square" rtlCol="0">
            <a:spAutoFit/>
          </a:bodyPr>
          <a:lstStyle/>
          <a:p>
            <a:pPr algn="ctr"/>
            <a:r>
              <a:rPr lang="en-US" sz="700" dirty="0">
                <a:latin typeface="Rockwell Nova" panose="02060503020205020403" pitchFamily="18" charset="0"/>
                <a:ea typeface="Malgun Gothic Semilight" panose="020B0502040204020203" pitchFamily="34" charset="-128"/>
                <a:cs typeface="Malgun Gothic Semilight" panose="020B0502040204020203" pitchFamily="34" charset="-128"/>
              </a:rPr>
              <a:t>OPERATIONS</a:t>
            </a:r>
            <a:endParaRPr lang="en-US" sz="5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45" name="TextBox 44">
            <a:extLst>
              <a:ext uri="{FF2B5EF4-FFF2-40B4-BE49-F238E27FC236}">
                <a16:creationId xmlns:a16="http://schemas.microsoft.com/office/drawing/2014/main" id="{D0A9D9FE-3AC2-4712-83A2-22FAEBDBBD23}"/>
              </a:ext>
            </a:extLst>
          </p:cNvPr>
          <p:cNvSpPr txBox="1"/>
          <p:nvPr/>
        </p:nvSpPr>
        <p:spPr>
          <a:xfrm>
            <a:off x="8349143" y="8915723"/>
            <a:ext cx="1383311" cy="200055"/>
          </a:xfrm>
          <a:prstGeom prst="rect">
            <a:avLst/>
          </a:prstGeom>
          <a:noFill/>
        </p:spPr>
        <p:txBody>
          <a:bodyPr wrap="square" rtlCol="0">
            <a:spAutoFit/>
          </a:bodyPr>
          <a:lstStyle/>
          <a:p>
            <a:pPr algn="ctr"/>
            <a:r>
              <a:rPr lang="en-US" sz="700" dirty="0">
                <a:latin typeface="Rockwell Nova" panose="02060503020205020403" pitchFamily="18" charset="0"/>
                <a:ea typeface="Malgun Gothic Semilight" panose="020B0502040204020203" pitchFamily="34" charset="-128"/>
                <a:cs typeface="Malgun Gothic Semilight" panose="020B0502040204020203" pitchFamily="34" charset="-128"/>
              </a:rPr>
              <a:t>ACCOUNTING</a:t>
            </a:r>
            <a:endParaRPr lang="en-US" sz="5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46" name="TextBox 45">
            <a:extLst>
              <a:ext uri="{FF2B5EF4-FFF2-40B4-BE49-F238E27FC236}">
                <a16:creationId xmlns:a16="http://schemas.microsoft.com/office/drawing/2014/main" id="{2E738C56-253C-4C22-97D5-8ED2E3F7951F}"/>
              </a:ext>
            </a:extLst>
          </p:cNvPr>
          <p:cNvSpPr txBox="1"/>
          <p:nvPr/>
        </p:nvSpPr>
        <p:spPr>
          <a:xfrm>
            <a:off x="9279533" y="8908129"/>
            <a:ext cx="1383311" cy="230832"/>
          </a:xfrm>
          <a:prstGeom prst="rect">
            <a:avLst/>
          </a:prstGeom>
          <a:noFill/>
        </p:spPr>
        <p:txBody>
          <a:bodyPr wrap="square" rtlCol="0">
            <a:spAutoFit/>
          </a:bodyPr>
          <a:lstStyle/>
          <a:p>
            <a:pPr algn="ctr"/>
            <a:r>
              <a:rPr lang="en-US" sz="900" dirty="0">
                <a:latin typeface="Rockwell Nova" panose="02060503020205020403" pitchFamily="18" charset="0"/>
                <a:ea typeface="Malgun Gothic Semilight" panose="020B0502040204020203" pitchFamily="34" charset="-128"/>
                <a:cs typeface="Malgun Gothic Semilight" panose="020B0502040204020203" pitchFamily="34" charset="-128"/>
              </a:rPr>
              <a:t>SALES</a:t>
            </a:r>
            <a:endParaRPr lang="en-US" sz="7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47" name="TextBox 46">
            <a:extLst>
              <a:ext uri="{FF2B5EF4-FFF2-40B4-BE49-F238E27FC236}">
                <a16:creationId xmlns:a16="http://schemas.microsoft.com/office/drawing/2014/main" id="{DEEB4E7F-850E-4235-9CAA-CD16064B3D50}"/>
              </a:ext>
            </a:extLst>
          </p:cNvPr>
          <p:cNvSpPr txBox="1"/>
          <p:nvPr/>
        </p:nvSpPr>
        <p:spPr>
          <a:xfrm>
            <a:off x="10176029" y="8854268"/>
            <a:ext cx="1383311" cy="338554"/>
          </a:xfrm>
          <a:prstGeom prst="rect">
            <a:avLst/>
          </a:prstGeom>
          <a:noFill/>
        </p:spPr>
        <p:txBody>
          <a:bodyPr wrap="square" rtlCol="0">
            <a:spAutoFit/>
          </a:bodyPr>
          <a:lstStyle/>
          <a:p>
            <a:pPr algn="ctr"/>
            <a:r>
              <a:rPr lang="en-US" sz="800" dirty="0">
                <a:latin typeface="Rockwell Nova" panose="02060503020205020403" pitchFamily="18" charset="0"/>
                <a:ea typeface="Malgun Gothic Semilight" panose="020B0502040204020203" pitchFamily="34" charset="-128"/>
                <a:cs typeface="Malgun Gothic Semilight" panose="020B0502040204020203" pitchFamily="34" charset="-128"/>
              </a:rPr>
              <a:t>QUALITY</a:t>
            </a:r>
          </a:p>
          <a:p>
            <a:pPr algn="ctr"/>
            <a:r>
              <a:rPr lang="en-US" sz="800" dirty="0">
                <a:latin typeface="Rockwell Nova" panose="02060503020205020403" pitchFamily="18" charset="0"/>
                <a:ea typeface="Malgun Gothic Semilight" panose="020B0502040204020203" pitchFamily="34" charset="-128"/>
                <a:cs typeface="Malgun Gothic Semilight" panose="020B0502040204020203" pitchFamily="34" charset="-128"/>
              </a:rPr>
              <a:t>ASSURANCE</a:t>
            </a:r>
            <a:endParaRPr lang="en-US" sz="6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48" name="TextBox 47">
            <a:extLst>
              <a:ext uri="{FF2B5EF4-FFF2-40B4-BE49-F238E27FC236}">
                <a16:creationId xmlns:a16="http://schemas.microsoft.com/office/drawing/2014/main" id="{E895316E-1E4D-414A-B2D9-2E64A088E844}"/>
              </a:ext>
            </a:extLst>
          </p:cNvPr>
          <p:cNvSpPr txBox="1"/>
          <p:nvPr/>
        </p:nvSpPr>
        <p:spPr>
          <a:xfrm>
            <a:off x="9732454" y="7785335"/>
            <a:ext cx="1383311" cy="215444"/>
          </a:xfrm>
          <a:prstGeom prst="rect">
            <a:avLst/>
          </a:prstGeom>
          <a:noFill/>
        </p:spPr>
        <p:txBody>
          <a:bodyPr wrap="square" rtlCol="0">
            <a:spAutoFit/>
          </a:bodyPr>
          <a:lstStyle/>
          <a:p>
            <a:pPr algn="ctr"/>
            <a:r>
              <a:rPr lang="en-US" sz="800" dirty="0">
                <a:latin typeface="Rockwell Nova" panose="02060503020205020403" pitchFamily="18" charset="0"/>
                <a:ea typeface="Malgun Gothic Semilight" panose="020B0502040204020203" pitchFamily="34" charset="-128"/>
                <a:cs typeface="Malgun Gothic Semilight" panose="020B0502040204020203" pitchFamily="34" charset="-128"/>
              </a:rPr>
              <a:t>MARKETING</a:t>
            </a:r>
            <a:endParaRPr lang="en-US" sz="6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49" name="TextBox 48">
            <a:extLst>
              <a:ext uri="{FF2B5EF4-FFF2-40B4-BE49-F238E27FC236}">
                <a16:creationId xmlns:a16="http://schemas.microsoft.com/office/drawing/2014/main" id="{7EC3A011-A163-4449-A001-9F321521D8F8}"/>
              </a:ext>
            </a:extLst>
          </p:cNvPr>
          <p:cNvSpPr txBox="1"/>
          <p:nvPr/>
        </p:nvSpPr>
        <p:spPr>
          <a:xfrm>
            <a:off x="8929051" y="7793029"/>
            <a:ext cx="1383311" cy="200055"/>
          </a:xfrm>
          <a:prstGeom prst="rect">
            <a:avLst/>
          </a:prstGeom>
          <a:noFill/>
        </p:spPr>
        <p:txBody>
          <a:bodyPr wrap="square" rtlCol="0">
            <a:spAutoFit/>
          </a:bodyPr>
          <a:lstStyle/>
          <a:p>
            <a:pPr algn="ctr"/>
            <a:r>
              <a:rPr lang="en-US" sz="700" dirty="0">
                <a:latin typeface="Rockwell Nova" panose="02060503020205020403" pitchFamily="18" charset="0"/>
                <a:ea typeface="Malgun Gothic Semilight" panose="020B0502040204020203" pitchFamily="34" charset="-128"/>
                <a:cs typeface="Malgun Gothic Semilight" panose="020B0502040204020203" pitchFamily="34" charset="-128"/>
              </a:rPr>
              <a:t>PURCHASING</a:t>
            </a:r>
            <a:endParaRPr lang="en-US" sz="5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Tree>
    <p:extLst>
      <p:ext uri="{BB962C8B-B14F-4D97-AF65-F5344CB8AC3E}">
        <p14:creationId xmlns:p14="http://schemas.microsoft.com/office/powerpoint/2010/main" val="4027047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57AF82-0DDA-46D0-BCDC-836A18B54E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2412" y="4834425"/>
            <a:ext cx="6815844" cy="2317387"/>
          </a:xfrm>
          <a:prstGeom prst="rect">
            <a:avLst/>
          </a:prstGeom>
        </p:spPr>
      </p:pic>
      <p:sp>
        <p:nvSpPr>
          <p:cNvPr id="4" name="TextBox 3">
            <a:extLst>
              <a:ext uri="{FF2B5EF4-FFF2-40B4-BE49-F238E27FC236}">
                <a16:creationId xmlns:a16="http://schemas.microsoft.com/office/drawing/2014/main" id="{BE197B17-1D53-4FC6-9355-8F444B503FFF}"/>
              </a:ext>
            </a:extLst>
          </p:cNvPr>
          <p:cNvSpPr txBox="1"/>
          <p:nvPr/>
        </p:nvSpPr>
        <p:spPr>
          <a:xfrm>
            <a:off x="7170040" y="170514"/>
            <a:ext cx="8127546" cy="1569660"/>
          </a:xfrm>
          <a:prstGeom prst="rect">
            <a:avLst/>
          </a:prstGeom>
          <a:noFill/>
        </p:spPr>
        <p:txBody>
          <a:bodyPr wrap="none" rtlCol="0">
            <a:spAutoFit/>
          </a:bodyPr>
          <a:lstStyle/>
          <a:p>
            <a:pPr algn="r"/>
            <a:r>
              <a:rPr lang="en-US" sz="9600" dirty="0">
                <a:solidFill>
                  <a:schemeClr val="tx1">
                    <a:lumMod val="95000"/>
                    <a:lumOff val="5000"/>
                  </a:schemeClr>
                </a:solidFill>
                <a:latin typeface="Rockwell Nova" panose="02060503020205020403" pitchFamily="18" charset="0"/>
              </a:rPr>
              <a:t>MARKETING</a:t>
            </a:r>
            <a:endParaRPr lang="en-US" sz="9600" dirty="0">
              <a:solidFill>
                <a:schemeClr val="bg2">
                  <a:lumMod val="10000"/>
                </a:schemeClr>
              </a:solidFill>
              <a:latin typeface="Rockwell Nova" panose="02060503020205020403" pitchFamily="18" charset="0"/>
            </a:endParaRPr>
          </a:p>
        </p:txBody>
      </p:sp>
      <p:sp>
        <p:nvSpPr>
          <p:cNvPr id="5" name="TextBox 4">
            <a:extLst>
              <a:ext uri="{FF2B5EF4-FFF2-40B4-BE49-F238E27FC236}">
                <a16:creationId xmlns:a16="http://schemas.microsoft.com/office/drawing/2014/main" id="{C8C901E2-E2FB-4C14-AA35-73E6659F6858}"/>
              </a:ext>
            </a:extLst>
          </p:cNvPr>
          <p:cNvSpPr txBox="1"/>
          <p:nvPr/>
        </p:nvSpPr>
        <p:spPr>
          <a:xfrm>
            <a:off x="7240075" y="1413940"/>
            <a:ext cx="7961561" cy="707886"/>
          </a:xfrm>
          <a:prstGeom prst="rect">
            <a:avLst/>
          </a:prstGeom>
          <a:noFill/>
        </p:spPr>
        <p:txBody>
          <a:bodyPr wrap="square" rtlCol="0">
            <a:spAutoFit/>
          </a:bodyPr>
          <a:lstStyle/>
          <a:p>
            <a:pPr algn="r"/>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579 NSF</a:t>
            </a:r>
          </a:p>
        </p:txBody>
      </p:sp>
      <p:sp>
        <p:nvSpPr>
          <p:cNvPr id="6" name="TextBox 5">
            <a:extLst>
              <a:ext uri="{FF2B5EF4-FFF2-40B4-BE49-F238E27FC236}">
                <a16:creationId xmlns:a16="http://schemas.microsoft.com/office/drawing/2014/main" id="{4BFF46F1-E721-4A2E-AE5A-0BAAE9B617BC}"/>
              </a:ext>
            </a:extLst>
          </p:cNvPr>
          <p:cNvSpPr txBox="1"/>
          <p:nvPr/>
        </p:nvSpPr>
        <p:spPr>
          <a:xfrm>
            <a:off x="10306330" y="1982372"/>
            <a:ext cx="4869950" cy="1200329"/>
          </a:xfrm>
          <a:prstGeom prst="rect">
            <a:avLst/>
          </a:prstGeom>
          <a:noFill/>
        </p:spPr>
        <p:txBody>
          <a:bodyPr wrap="square" rtlCol="0">
            <a:spAutoFit/>
          </a:bodyPr>
          <a:lstStyle/>
          <a:p>
            <a:pPr algn="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Marketing management is the process of developing strategies and planning for product or services, advertising, promotions, sales to reach desired customer segment.</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7" name="TextBox 6">
            <a:extLst>
              <a:ext uri="{FF2B5EF4-FFF2-40B4-BE49-F238E27FC236}">
                <a16:creationId xmlns:a16="http://schemas.microsoft.com/office/drawing/2014/main" id="{5410A7D1-35E4-4E7F-B5F7-EC69EA0795A1}"/>
              </a:ext>
            </a:extLst>
          </p:cNvPr>
          <p:cNvSpPr txBox="1"/>
          <p:nvPr/>
        </p:nvSpPr>
        <p:spPr>
          <a:xfrm>
            <a:off x="1685496" y="1453487"/>
            <a:ext cx="3719016" cy="400110"/>
          </a:xfrm>
          <a:prstGeom prst="rect">
            <a:avLst/>
          </a:prstGeom>
          <a:noFill/>
        </p:spPr>
        <p:txBody>
          <a:bodyPr wrap="square" rtlCol="0">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Support:</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9" name="Rectangle 8">
            <a:extLst>
              <a:ext uri="{FF2B5EF4-FFF2-40B4-BE49-F238E27FC236}">
                <a16:creationId xmlns:a16="http://schemas.microsoft.com/office/drawing/2014/main" id="{01BD3C83-8256-4BEA-9C7D-6B7C8204AC5B}"/>
              </a:ext>
            </a:extLst>
          </p:cNvPr>
          <p:cNvSpPr/>
          <p:nvPr/>
        </p:nvSpPr>
        <p:spPr>
          <a:xfrm>
            <a:off x="5345157" y="1453486"/>
            <a:ext cx="4708127" cy="404775"/>
          </a:xfrm>
          <a:prstGeom prst="rect">
            <a:avLst/>
          </a:prstGeom>
        </p:spPr>
        <p:txBody>
          <a:bodyPr wrap="square">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Workspace:</a:t>
            </a:r>
          </a:p>
        </p:txBody>
      </p:sp>
      <p:sp>
        <p:nvSpPr>
          <p:cNvPr id="14" name="TextBox 13">
            <a:extLst>
              <a:ext uri="{FF2B5EF4-FFF2-40B4-BE49-F238E27FC236}">
                <a16:creationId xmlns:a16="http://schemas.microsoft.com/office/drawing/2014/main" id="{BF0FBEAD-3910-411C-9860-996C2E4F6F5A}"/>
              </a:ext>
            </a:extLst>
          </p:cNvPr>
          <p:cNvSpPr txBox="1"/>
          <p:nvPr/>
        </p:nvSpPr>
        <p:spPr>
          <a:xfrm>
            <a:off x="393182" y="5691519"/>
            <a:ext cx="5011329" cy="400110"/>
          </a:xfrm>
          <a:prstGeom prst="rect">
            <a:avLst/>
          </a:prstGeom>
          <a:noFill/>
        </p:spPr>
        <p:txBody>
          <a:bodyPr wrap="square" rtlCol="0">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Needs:</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5" name="TextBox 14">
            <a:extLst>
              <a:ext uri="{FF2B5EF4-FFF2-40B4-BE49-F238E27FC236}">
                <a16:creationId xmlns:a16="http://schemas.microsoft.com/office/drawing/2014/main" id="{C8A3DA20-18CA-4557-BA74-B5A98CECE68B}"/>
              </a:ext>
            </a:extLst>
          </p:cNvPr>
          <p:cNvSpPr txBox="1"/>
          <p:nvPr/>
        </p:nvSpPr>
        <p:spPr>
          <a:xfrm>
            <a:off x="5235972" y="5731370"/>
            <a:ext cx="4817312" cy="400110"/>
          </a:xfrm>
          <a:prstGeom prst="rect">
            <a:avLst/>
          </a:prstGeom>
          <a:noFill/>
        </p:spPr>
        <p:txBody>
          <a:bodyPr wrap="square" rtlCol="0">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FF&amp;E: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6" name="TextBox 15">
            <a:extLst>
              <a:ext uri="{FF2B5EF4-FFF2-40B4-BE49-F238E27FC236}">
                <a16:creationId xmlns:a16="http://schemas.microsoft.com/office/drawing/2014/main" id="{3C7D070D-F991-483D-8031-C772E9775BA8}"/>
              </a:ext>
            </a:extLst>
          </p:cNvPr>
          <p:cNvSpPr txBox="1"/>
          <p:nvPr/>
        </p:nvSpPr>
        <p:spPr>
          <a:xfrm>
            <a:off x="569329" y="6059129"/>
            <a:ext cx="4817312" cy="1200329"/>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Acoustic privacy. Visual privacy from the public area. Dark space for photo studio. Flexibility to have private spaces, as well as space for groups and presentations.</a:t>
            </a:r>
          </a:p>
        </p:txBody>
      </p:sp>
      <p:sp>
        <p:nvSpPr>
          <p:cNvPr id="17" name="TextBox 16">
            <a:extLst>
              <a:ext uri="{FF2B5EF4-FFF2-40B4-BE49-F238E27FC236}">
                <a16:creationId xmlns:a16="http://schemas.microsoft.com/office/drawing/2014/main" id="{DC2D1256-F571-4D2D-8D66-473A387EB3EA}"/>
              </a:ext>
            </a:extLst>
          </p:cNvPr>
          <p:cNvSpPr txBox="1"/>
          <p:nvPr/>
        </p:nvSpPr>
        <p:spPr>
          <a:xfrm>
            <a:off x="5500047" y="6090552"/>
            <a:ext cx="4512293" cy="1200329"/>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Desks, chairs, couches, workstation, cabinets, water station, outlets, computers, printers, scanners, task lighting, screens, cameras, backgrounds.</a:t>
            </a:r>
          </a:p>
        </p:txBody>
      </p:sp>
      <p:sp>
        <p:nvSpPr>
          <p:cNvPr id="22" name="TextBox 21">
            <a:extLst>
              <a:ext uri="{FF2B5EF4-FFF2-40B4-BE49-F238E27FC236}">
                <a16:creationId xmlns:a16="http://schemas.microsoft.com/office/drawing/2014/main" id="{11F9802B-9707-4874-ADB2-CF6B9BA00E37}"/>
              </a:ext>
            </a:extLst>
          </p:cNvPr>
          <p:cNvSpPr txBox="1"/>
          <p:nvPr/>
        </p:nvSpPr>
        <p:spPr>
          <a:xfrm>
            <a:off x="8664796" y="1841169"/>
            <a:ext cx="1392293" cy="1200329"/>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150 NSF</a:t>
            </a:r>
          </a:p>
        </p:txBody>
      </p:sp>
      <p:sp>
        <p:nvSpPr>
          <p:cNvPr id="23" name="TextBox 22">
            <a:extLst>
              <a:ext uri="{FF2B5EF4-FFF2-40B4-BE49-F238E27FC236}">
                <a16:creationId xmlns:a16="http://schemas.microsoft.com/office/drawing/2014/main" id="{11919013-9D2B-4A9E-AB46-64E9CF52369C}"/>
              </a:ext>
            </a:extLst>
          </p:cNvPr>
          <p:cNvSpPr txBox="1"/>
          <p:nvPr/>
        </p:nvSpPr>
        <p:spPr>
          <a:xfrm>
            <a:off x="5235972" y="2990185"/>
            <a:ext cx="4776367" cy="646331"/>
          </a:xfrm>
          <a:prstGeom prst="rect">
            <a:avLst/>
          </a:prstGeom>
          <a:noFill/>
        </p:spPr>
        <p:txBody>
          <a:bodyPr wrap="square" rtlCol="0">
            <a:spAutoFit/>
          </a:bodyPr>
          <a:lstStyle/>
          <a:p>
            <a:pPr algn="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A room used as a place for commercial, professional, or bureaucratic work.</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4" name="Rectangle 23">
            <a:extLst>
              <a:ext uri="{FF2B5EF4-FFF2-40B4-BE49-F238E27FC236}">
                <a16:creationId xmlns:a16="http://schemas.microsoft.com/office/drawing/2014/main" id="{5012C666-0DF2-461B-BE0B-54730A7C7AC0}"/>
              </a:ext>
            </a:extLst>
          </p:cNvPr>
          <p:cNvSpPr/>
          <p:nvPr/>
        </p:nvSpPr>
        <p:spPr>
          <a:xfrm>
            <a:off x="7856346" y="2129963"/>
            <a:ext cx="1392293" cy="923330"/>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Capacity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25" name="Rectangle 24">
            <a:extLst>
              <a:ext uri="{FF2B5EF4-FFF2-40B4-BE49-F238E27FC236}">
                <a16:creationId xmlns:a16="http://schemas.microsoft.com/office/drawing/2014/main" id="{76A049AC-DC51-476F-A541-9DC4EBF1EBA5}"/>
              </a:ext>
            </a:extLst>
          </p:cNvPr>
          <p:cNvSpPr/>
          <p:nvPr/>
        </p:nvSpPr>
        <p:spPr>
          <a:xfrm>
            <a:off x="9009580" y="1911777"/>
            <a:ext cx="1057352" cy="369332"/>
          </a:xfrm>
          <a:prstGeom prst="rect">
            <a:avLst/>
          </a:prstGeom>
        </p:spPr>
        <p:txBody>
          <a:bodyPr wrap="square">
            <a:spAutoFit/>
          </a:bodyPr>
          <a:lstStyle/>
          <a:p>
            <a:pPr algn="r"/>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Office:</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sp>
        <p:nvSpPr>
          <p:cNvPr id="26" name="TextBox 25">
            <a:extLst>
              <a:ext uri="{FF2B5EF4-FFF2-40B4-BE49-F238E27FC236}">
                <a16:creationId xmlns:a16="http://schemas.microsoft.com/office/drawing/2014/main" id="{27A7692D-5ED5-460B-B260-3413D1D55066}"/>
              </a:ext>
            </a:extLst>
          </p:cNvPr>
          <p:cNvSpPr txBox="1"/>
          <p:nvPr/>
        </p:nvSpPr>
        <p:spPr>
          <a:xfrm>
            <a:off x="8663370" y="3733972"/>
            <a:ext cx="1392293" cy="1200329"/>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5</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240 NSF</a:t>
            </a:r>
          </a:p>
        </p:txBody>
      </p:sp>
      <p:sp>
        <p:nvSpPr>
          <p:cNvPr id="27" name="TextBox 26">
            <a:extLst>
              <a:ext uri="{FF2B5EF4-FFF2-40B4-BE49-F238E27FC236}">
                <a16:creationId xmlns:a16="http://schemas.microsoft.com/office/drawing/2014/main" id="{B84891E7-5103-4BC0-9C6E-0568C4B4B787}"/>
              </a:ext>
            </a:extLst>
          </p:cNvPr>
          <p:cNvSpPr txBox="1"/>
          <p:nvPr/>
        </p:nvSpPr>
        <p:spPr>
          <a:xfrm>
            <a:off x="5220898" y="4882988"/>
            <a:ext cx="4827633" cy="369332"/>
          </a:xfrm>
          <a:prstGeom prst="rect">
            <a:avLst/>
          </a:prstGeom>
          <a:noFill/>
        </p:spPr>
        <p:txBody>
          <a:bodyPr wrap="square" rtlCol="0">
            <a:spAutoFit/>
          </a:bodyPr>
          <a:lstStyle/>
          <a:p>
            <a:pPr algn="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Desktop computer terminal.</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8" name="Rectangle 27">
            <a:extLst>
              <a:ext uri="{FF2B5EF4-FFF2-40B4-BE49-F238E27FC236}">
                <a16:creationId xmlns:a16="http://schemas.microsoft.com/office/drawing/2014/main" id="{8118CFF5-CAB4-40EF-97E2-66B20442673F}"/>
              </a:ext>
            </a:extLst>
          </p:cNvPr>
          <p:cNvSpPr/>
          <p:nvPr/>
        </p:nvSpPr>
        <p:spPr>
          <a:xfrm>
            <a:off x="7854920" y="4022766"/>
            <a:ext cx="1392293" cy="923330"/>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Capacity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29" name="Rectangle 28">
            <a:extLst>
              <a:ext uri="{FF2B5EF4-FFF2-40B4-BE49-F238E27FC236}">
                <a16:creationId xmlns:a16="http://schemas.microsoft.com/office/drawing/2014/main" id="{E10CF8AC-DCE6-4632-8E61-247F01934C23}"/>
              </a:ext>
            </a:extLst>
          </p:cNvPr>
          <p:cNvSpPr/>
          <p:nvPr/>
        </p:nvSpPr>
        <p:spPr>
          <a:xfrm>
            <a:off x="5231220" y="3760194"/>
            <a:ext cx="4817312" cy="369332"/>
          </a:xfrm>
          <a:prstGeom prst="rect">
            <a:avLst/>
          </a:prstGeom>
        </p:spPr>
        <p:txBody>
          <a:bodyPr wrap="square">
            <a:spAutoFit/>
          </a:bodyPr>
          <a:lstStyle/>
          <a:p>
            <a:pPr algn="r"/>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Workstation:</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sp>
        <p:nvSpPr>
          <p:cNvPr id="30" name="TextBox 29">
            <a:extLst>
              <a:ext uri="{FF2B5EF4-FFF2-40B4-BE49-F238E27FC236}">
                <a16:creationId xmlns:a16="http://schemas.microsoft.com/office/drawing/2014/main" id="{02519C73-2016-4314-8FBD-1820A1184529}"/>
              </a:ext>
            </a:extLst>
          </p:cNvPr>
          <p:cNvSpPr txBox="1"/>
          <p:nvPr/>
        </p:nvSpPr>
        <p:spPr>
          <a:xfrm>
            <a:off x="3999524" y="1870737"/>
            <a:ext cx="1392293" cy="923330"/>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9 NSF</a:t>
            </a:r>
          </a:p>
        </p:txBody>
      </p:sp>
      <p:sp>
        <p:nvSpPr>
          <p:cNvPr id="31" name="TextBox 30">
            <a:extLst>
              <a:ext uri="{FF2B5EF4-FFF2-40B4-BE49-F238E27FC236}">
                <a16:creationId xmlns:a16="http://schemas.microsoft.com/office/drawing/2014/main" id="{37C992AD-5083-46A7-9816-85999B996836}"/>
              </a:ext>
            </a:extLst>
          </p:cNvPr>
          <p:cNvSpPr txBox="1"/>
          <p:nvPr/>
        </p:nvSpPr>
        <p:spPr>
          <a:xfrm>
            <a:off x="3204719" y="2692204"/>
            <a:ext cx="2349920" cy="369332"/>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Cabinets for storage.</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32" name="Rectangle 31">
            <a:extLst>
              <a:ext uri="{FF2B5EF4-FFF2-40B4-BE49-F238E27FC236}">
                <a16:creationId xmlns:a16="http://schemas.microsoft.com/office/drawing/2014/main" id="{785E2005-314E-4F17-A8D6-8D5FE4016A92}"/>
              </a:ext>
            </a:extLst>
          </p:cNvPr>
          <p:cNvSpPr/>
          <p:nvPr/>
        </p:nvSpPr>
        <p:spPr>
          <a:xfrm>
            <a:off x="3191074" y="2159531"/>
            <a:ext cx="1392293" cy="646331"/>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33" name="Rectangle 32">
            <a:extLst>
              <a:ext uri="{FF2B5EF4-FFF2-40B4-BE49-F238E27FC236}">
                <a16:creationId xmlns:a16="http://schemas.microsoft.com/office/drawing/2014/main" id="{BE9D6CB6-9B08-4565-947A-B78D93CB8F8E}"/>
              </a:ext>
            </a:extLst>
          </p:cNvPr>
          <p:cNvSpPr/>
          <p:nvPr/>
        </p:nvSpPr>
        <p:spPr>
          <a:xfrm>
            <a:off x="2587243" y="1896959"/>
            <a:ext cx="2820003" cy="369332"/>
          </a:xfrm>
          <a:prstGeom prst="rect">
            <a:avLst/>
          </a:prstGeom>
        </p:spPr>
        <p:txBody>
          <a:bodyPr wrap="none">
            <a:spAutoFit/>
          </a:bodyPr>
          <a:lstStyle/>
          <a:p>
            <a:pPr algn="r"/>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3-Drawer Lateral Files:</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sp>
        <p:nvSpPr>
          <p:cNvPr id="34" name="TextBox 33">
            <a:extLst>
              <a:ext uri="{FF2B5EF4-FFF2-40B4-BE49-F238E27FC236}">
                <a16:creationId xmlns:a16="http://schemas.microsoft.com/office/drawing/2014/main" id="{DF417E47-7790-4F4E-BCCF-F4D969124254}"/>
              </a:ext>
            </a:extLst>
          </p:cNvPr>
          <p:cNvSpPr txBox="1"/>
          <p:nvPr/>
        </p:nvSpPr>
        <p:spPr>
          <a:xfrm>
            <a:off x="3998096" y="3203980"/>
            <a:ext cx="1392293" cy="923330"/>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80 NSF</a:t>
            </a:r>
          </a:p>
        </p:txBody>
      </p:sp>
      <p:sp>
        <p:nvSpPr>
          <p:cNvPr id="35" name="TextBox 34">
            <a:extLst>
              <a:ext uri="{FF2B5EF4-FFF2-40B4-BE49-F238E27FC236}">
                <a16:creationId xmlns:a16="http://schemas.microsoft.com/office/drawing/2014/main" id="{5C91FFAA-397A-4AB7-B8DD-624E3AE6FEDD}"/>
              </a:ext>
            </a:extLst>
          </p:cNvPr>
          <p:cNvSpPr txBox="1"/>
          <p:nvPr/>
        </p:nvSpPr>
        <p:spPr>
          <a:xfrm>
            <a:off x="1019651" y="4025444"/>
            <a:ext cx="4365228" cy="369332"/>
          </a:xfrm>
          <a:prstGeom prst="rect">
            <a:avLst/>
          </a:prstGeom>
          <a:noFill/>
        </p:spPr>
        <p:txBody>
          <a:bodyPr wrap="square" rtlCol="0">
            <a:spAutoFit/>
          </a:bodyPr>
          <a:lstStyle/>
          <a:p>
            <a:pPr algn="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Take, develop and print photographs</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36" name="Rectangle 35">
            <a:extLst>
              <a:ext uri="{FF2B5EF4-FFF2-40B4-BE49-F238E27FC236}">
                <a16:creationId xmlns:a16="http://schemas.microsoft.com/office/drawing/2014/main" id="{3049EDDE-B840-4899-9ABD-1967CC32A771}"/>
              </a:ext>
            </a:extLst>
          </p:cNvPr>
          <p:cNvSpPr/>
          <p:nvPr/>
        </p:nvSpPr>
        <p:spPr>
          <a:xfrm>
            <a:off x="3189646" y="3492774"/>
            <a:ext cx="1392293" cy="646331"/>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37" name="Rectangle 36">
            <a:extLst>
              <a:ext uri="{FF2B5EF4-FFF2-40B4-BE49-F238E27FC236}">
                <a16:creationId xmlns:a16="http://schemas.microsoft.com/office/drawing/2014/main" id="{E633146D-4219-401A-B626-FE818C58BA3A}"/>
              </a:ext>
            </a:extLst>
          </p:cNvPr>
          <p:cNvSpPr/>
          <p:nvPr/>
        </p:nvSpPr>
        <p:spPr>
          <a:xfrm>
            <a:off x="3724131" y="3230202"/>
            <a:ext cx="1689886" cy="369332"/>
          </a:xfrm>
          <a:prstGeom prst="rect">
            <a:avLst/>
          </a:prstGeom>
        </p:spPr>
        <p:txBody>
          <a:bodyPr wrap="none">
            <a:spAutoFit/>
          </a:bodyPr>
          <a:lstStyle/>
          <a:p>
            <a:pPr algn="r"/>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Photo Studio:</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sp>
        <p:nvSpPr>
          <p:cNvPr id="42" name="TextBox 41">
            <a:extLst>
              <a:ext uri="{FF2B5EF4-FFF2-40B4-BE49-F238E27FC236}">
                <a16:creationId xmlns:a16="http://schemas.microsoft.com/office/drawing/2014/main" id="{B7CC9AA2-5C5B-4007-A442-7BF29966204C}"/>
              </a:ext>
            </a:extLst>
          </p:cNvPr>
          <p:cNvSpPr txBox="1"/>
          <p:nvPr/>
        </p:nvSpPr>
        <p:spPr>
          <a:xfrm>
            <a:off x="4000550" y="4438871"/>
            <a:ext cx="1392293" cy="923330"/>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100 NSF</a:t>
            </a:r>
          </a:p>
        </p:txBody>
      </p:sp>
      <p:sp>
        <p:nvSpPr>
          <p:cNvPr id="43" name="TextBox 42">
            <a:extLst>
              <a:ext uri="{FF2B5EF4-FFF2-40B4-BE49-F238E27FC236}">
                <a16:creationId xmlns:a16="http://schemas.microsoft.com/office/drawing/2014/main" id="{13DBA8F3-251B-4CE4-B6C2-BCB496A3ED61}"/>
              </a:ext>
            </a:extLst>
          </p:cNvPr>
          <p:cNvSpPr txBox="1"/>
          <p:nvPr/>
        </p:nvSpPr>
        <p:spPr>
          <a:xfrm>
            <a:off x="736979" y="5260335"/>
            <a:ext cx="4650354" cy="369332"/>
          </a:xfrm>
          <a:prstGeom prst="rect">
            <a:avLst/>
          </a:prstGeom>
          <a:noFill/>
        </p:spPr>
        <p:txBody>
          <a:bodyPr wrap="square" rtlCol="0">
            <a:spAutoFit/>
          </a:bodyPr>
          <a:lstStyle/>
          <a:p>
            <a:pPr algn="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Print and arrange pages in a specific order.</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44" name="Rectangle 43">
            <a:extLst>
              <a:ext uri="{FF2B5EF4-FFF2-40B4-BE49-F238E27FC236}">
                <a16:creationId xmlns:a16="http://schemas.microsoft.com/office/drawing/2014/main" id="{D78EA4E5-4A93-42B0-AC31-9BF2B9A9D22C}"/>
              </a:ext>
            </a:extLst>
          </p:cNvPr>
          <p:cNvSpPr/>
          <p:nvPr/>
        </p:nvSpPr>
        <p:spPr>
          <a:xfrm>
            <a:off x="3192100" y="4727665"/>
            <a:ext cx="1392293" cy="646331"/>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45" name="Rectangle 44">
            <a:extLst>
              <a:ext uri="{FF2B5EF4-FFF2-40B4-BE49-F238E27FC236}">
                <a16:creationId xmlns:a16="http://schemas.microsoft.com/office/drawing/2014/main" id="{4CEC2DE3-C097-4BCD-BE8E-2AFAE9D74F5F}"/>
              </a:ext>
            </a:extLst>
          </p:cNvPr>
          <p:cNvSpPr/>
          <p:nvPr/>
        </p:nvSpPr>
        <p:spPr>
          <a:xfrm>
            <a:off x="2631733" y="4465093"/>
            <a:ext cx="2784738" cy="369332"/>
          </a:xfrm>
          <a:prstGeom prst="rect">
            <a:avLst/>
          </a:prstGeom>
        </p:spPr>
        <p:txBody>
          <a:bodyPr wrap="none">
            <a:spAutoFit/>
          </a:bodyPr>
          <a:lstStyle/>
          <a:p>
            <a:pPr algn="r"/>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Print &amp; Collating Area:</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pic>
        <p:nvPicPr>
          <p:cNvPr id="38" name="Picture 37">
            <a:extLst>
              <a:ext uri="{FF2B5EF4-FFF2-40B4-BE49-F238E27FC236}">
                <a16:creationId xmlns:a16="http://schemas.microsoft.com/office/drawing/2014/main" id="{A13A69D8-928D-4255-B2C2-57DFA080A622}"/>
              </a:ext>
            </a:extLst>
          </p:cNvPr>
          <p:cNvPicPr>
            <a:picLocks noChangeAspect="1"/>
          </p:cNvPicPr>
          <p:nvPr/>
        </p:nvPicPr>
        <p:blipFill rotWithShape="1">
          <a:blip r:embed="rId3">
            <a:extLst>
              <a:ext uri="{28A0092B-C50C-407E-A947-70E740481C1C}">
                <a14:useLocalDpi xmlns:a14="http://schemas.microsoft.com/office/drawing/2010/main" val="0"/>
              </a:ext>
            </a:extLst>
          </a:blip>
          <a:srcRect l="23281" t="16583" r="42414" b="20351"/>
          <a:stretch/>
        </p:blipFill>
        <p:spPr>
          <a:xfrm rot="16200000">
            <a:off x="5203472" y="7055561"/>
            <a:ext cx="2204194" cy="3098703"/>
          </a:xfrm>
          <a:prstGeom prst="rect">
            <a:avLst/>
          </a:prstGeom>
        </p:spPr>
      </p:pic>
      <p:sp>
        <p:nvSpPr>
          <p:cNvPr id="39" name="TextBox 38">
            <a:extLst>
              <a:ext uri="{FF2B5EF4-FFF2-40B4-BE49-F238E27FC236}">
                <a16:creationId xmlns:a16="http://schemas.microsoft.com/office/drawing/2014/main" id="{2921C227-B42B-459A-A8F4-EC7D3F6DB54D}"/>
              </a:ext>
            </a:extLst>
          </p:cNvPr>
          <p:cNvSpPr txBox="1"/>
          <p:nvPr/>
        </p:nvSpPr>
        <p:spPr>
          <a:xfrm>
            <a:off x="4515367" y="7823510"/>
            <a:ext cx="1383311" cy="200055"/>
          </a:xfrm>
          <a:prstGeom prst="rect">
            <a:avLst/>
          </a:prstGeom>
          <a:noFill/>
        </p:spPr>
        <p:txBody>
          <a:bodyPr wrap="square" rtlCol="0">
            <a:spAutoFit/>
          </a:bodyPr>
          <a:lstStyle/>
          <a:p>
            <a:pPr algn="ctr"/>
            <a:r>
              <a:rPr lang="en-US" sz="700" dirty="0">
                <a:latin typeface="Rockwell Nova" panose="02060503020205020403" pitchFamily="18" charset="0"/>
                <a:ea typeface="Malgun Gothic Semilight" panose="020B0502040204020203" pitchFamily="34" charset="-128"/>
                <a:cs typeface="Malgun Gothic Semilight" panose="020B0502040204020203" pitchFamily="34" charset="-128"/>
              </a:rPr>
              <a:t>OPERATIONS</a:t>
            </a:r>
            <a:endParaRPr lang="en-US" sz="5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40" name="TextBox 39">
            <a:extLst>
              <a:ext uri="{FF2B5EF4-FFF2-40B4-BE49-F238E27FC236}">
                <a16:creationId xmlns:a16="http://schemas.microsoft.com/office/drawing/2014/main" id="{576022C5-92C9-4206-B5B4-D1BE8CADD3B8}"/>
              </a:ext>
            </a:extLst>
          </p:cNvPr>
          <p:cNvSpPr txBox="1"/>
          <p:nvPr/>
        </p:nvSpPr>
        <p:spPr>
          <a:xfrm>
            <a:off x="4904903" y="8946203"/>
            <a:ext cx="1383311" cy="200055"/>
          </a:xfrm>
          <a:prstGeom prst="rect">
            <a:avLst/>
          </a:prstGeom>
          <a:noFill/>
        </p:spPr>
        <p:txBody>
          <a:bodyPr wrap="square" rtlCol="0">
            <a:spAutoFit/>
          </a:bodyPr>
          <a:lstStyle/>
          <a:p>
            <a:pPr algn="ctr"/>
            <a:r>
              <a:rPr lang="en-US" sz="700" dirty="0">
                <a:latin typeface="Rockwell Nova" panose="02060503020205020403" pitchFamily="18" charset="0"/>
                <a:ea typeface="Malgun Gothic Semilight" panose="020B0502040204020203" pitchFamily="34" charset="-128"/>
                <a:cs typeface="Malgun Gothic Semilight" panose="020B0502040204020203" pitchFamily="34" charset="-128"/>
              </a:rPr>
              <a:t>ACCOUNTING</a:t>
            </a:r>
            <a:endParaRPr lang="en-US" sz="5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41" name="TextBox 40">
            <a:extLst>
              <a:ext uri="{FF2B5EF4-FFF2-40B4-BE49-F238E27FC236}">
                <a16:creationId xmlns:a16="http://schemas.microsoft.com/office/drawing/2014/main" id="{06467D50-ECC5-49A3-B0C3-C55396C50E87}"/>
              </a:ext>
            </a:extLst>
          </p:cNvPr>
          <p:cNvSpPr txBox="1"/>
          <p:nvPr/>
        </p:nvSpPr>
        <p:spPr>
          <a:xfrm>
            <a:off x="5835293" y="8938609"/>
            <a:ext cx="1383311" cy="230832"/>
          </a:xfrm>
          <a:prstGeom prst="rect">
            <a:avLst/>
          </a:prstGeom>
          <a:noFill/>
        </p:spPr>
        <p:txBody>
          <a:bodyPr wrap="square" rtlCol="0">
            <a:spAutoFit/>
          </a:bodyPr>
          <a:lstStyle/>
          <a:p>
            <a:pPr algn="ctr"/>
            <a:r>
              <a:rPr lang="en-US" sz="900" dirty="0">
                <a:latin typeface="Rockwell Nova" panose="02060503020205020403" pitchFamily="18" charset="0"/>
                <a:ea typeface="Malgun Gothic Semilight" panose="020B0502040204020203" pitchFamily="34" charset="-128"/>
                <a:cs typeface="Malgun Gothic Semilight" panose="020B0502040204020203" pitchFamily="34" charset="-128"/>
              </a:rPr>
              <a:t>SALES</a:t>
            </a:r>
            <a:endParaRPr lang="en-US" sz="7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46" name="TextBox 45">
            <a:extLst>
              <a:ext uri="{FF2B5EF4-FFF2-40B4-BE49-F238E27FC236}">
                <a16:creationId xmlns:a16="http://schemas.microsoft.com/office/drawing/2014/main" id="{40595693-E27B-4966-8462-B38EE88F150D}"/>
              </a:ext>
            </a:extLst>
          </p:cNvPr>
          <p:cNvSpPr txBox="1"/>
          <p:nvPr/>
        </p:nvSpPr>
        <p:spPr>
          <a:xfrm>
            <a:off x="6731789" y="8884748"/>
            <a:ext cx="1383311" cy="338554"/>
          </a:xfrm>
          <a:prstGeom prst="rect">
            <a:avLst/>
          </a:prstGeom>
          <a:noFill/>
        </p:spPr>
        <p:txBody>
          <a:bodyPr wrap="square" rtlCol="0">
            <a:spAutoFit/>
          </a:bodyPr>
          <a:lstStyle/>
          <a:p>
            <a:pPr algn="ctr"/>
            <a:r>
              <a:rPr lang="en-US" sz="800" dirty="0">
                <a:latin typeface="Rockwell Nova" panose="02060503020205020403" pitchFamily="18" charset="0"/>
                <a:ea typeface="Malgun Gothic Semilight" panose="020B0502040204020203" pitchFamily="34" charset="-128"/>
                <a:cs typeface="Malgun Gothic Semilight" panose="020B0502040204020203" pitchFamily="34" charset="-128"/>
              </a:rPr>
              <a:t>QUALITY</a:t>
            </a:r>
          </a:p>
          <a:p>
            <a:pPr algn="ctr"/>
            <a:r>
              <a:rPr lang="en-US" sz="800" dirty="0">
                <a:latin typeface="Rockwell Nova" panose="02060503020205020403" pitchFamily="18" charset="0"/>
                <a:ea typeface="Malgun Gothic Semilight" panose="020B0502040204020203" pitchFamily="34" charset="-128"/>
                <a:cs typeface="Malgun Gothic Semilight" panose="020B0502040204020203" pitchFamily="34" charset="-128"/>
              </a:rPr>
              <a:t>ASSURANCE</a:t>
            </a:r>
            <a:endParaRPr lang="en-US" sz="6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47" name="TextBox 46">
            <a:extLst>
              <a:ext uri="{FF2B5EF4-FFF2-40B4-BE49-F238E27FC236}">
                <a16:creationId xmlns:a16="http://schemas.microsoft.com/office/drawing/2014/main" id="{ABA924F6-72F7-4999-9E5C-984491D14D18}"/>
              </a:ext>
            </a:extLst>
          </p:cNvPr>
          <p:cNvSpPr txBox="1"/>
          <p:nvPr/>
        </p:nvSpPr>
        <p:spPr>
          <a:xfrm>
            <a:off x="6288214" y="7815815"/>
            <a:ext cx="1383311" cy="215444"/>
          </a:xfrm>
          <a:prstGeom prst="rect">
            <a:avLst/>
          </a:prstGeom>
          <a:noFill/>
        </p:spPr>
        <p:txBody>
          <a:bodyPr wrap="square" rtlCol="0">
            <a:spAutoFit/>
          </a:bodyPr>
          <a:lstStyle/>
          <a:p>
            <a:pPr algn="ctr"/>
            <a:r>
              <a:rPr lang="en-US" sz="800" dirty="0">
                <a:latin typeface="Rockwell Nova" panose="02060503020205020403" pitchFamily="18" charset="0"/>
                <a:ea typeface="Malgun Gothic Semilight" panose="020B0502040204020203" pitchFamily="34" charset="-128"/>
                <a:cs typeface="Malgun Gothic Semilight" panose="020B0502040204020203" pitchFamily="34" charset="-128"/>
              </a:rPr>
              <a:t>MARKETING</a:t>
            </a:r>
            <a:endParaRPr lang="en-US" sz="6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48" name="TextBox 47">
            <a:extLst>
              <a:ext uri="{FF2B5EF4-FFF2-40B4-BE49-F238E27FC236}">
                <a16:creationId xmlns:a16="http://schemas.microsoft.com/office/drawing/2014/main" id="{B9E0797F-E453-43D6-9AE2-69571F0C4817}"/>
              </a:ext>
            </a:extLst>
          </p:cNvPr>
          <p:cNvSpPr txBox="1"/>
          <p:nvPr/>
        </p:nvSpPr>
        <p:spPr>
          <a:xfrm>
            <a:off x="5484811" y="7823509"/>
            <a:ext cx="1383311" cy="200055"/>
          </a:xfrm>
          <a:prstGeom prst="rect">
            <a:avLst/>
          </a:prstGeom>
          <a:noFill/>
        </p:spPr>
        <p:txBody>
          <a:bodyPr wrap="square" rtlCol="0">
            <a:spAutoFit/>
          </a:bodyPr>
          <a:lstStyle/>
          <a:p>
            <a:pPr algn="ctr"/>
            <a:r>
              <a:rPr lang="en-US" sz="700" dirty="0">
                <a:latin typeface="Rockwell Nova" panose="02060503020205020403" pitchFamily="18" charset="0"/>
                <a:ea typeface="Malgun Gothic Semilight" panose="020B0502040204020203" pitchFamily="34" charset="-128"/>
                <a:cs typeface="Malgun Gothic Semilight" panose="020B0502040204020203" pitchFamily="34" charset="-128"/>
              </a:rPr>
              <a:t>PURCHASING</a:t>
            </a:r>
            <a:endParaRPr lang="en-US" sz="5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Tree>
    <p:extLst>
      <p:ext uri="{BB962C8B-B14F-4D97-AF65-F5344CB8AC3E}">
        <p14:creationId xmlns:p14="http://schemas.microsoft.com/office/powerpoint/2010/main" val="3655039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A87161-243B-44DB-93FD-A0D7A498CA04}"/>
              </a:ext>
            </a:extLst>
          </p:cNvPr>
          <p:cNvSpPr txBox="1"/>
          <p:nvPr/>
        </p:nvSpPr>
        <p:spPr>
          <a:xfrm>
            <a:off x="361664" y="170514"/>
            <a:ext cx="4139275" cy="1569660"/>
          </a:xfrm>
          <a:prstGeom prst="rect">
            <a:avLst/>
          </a:prstGeom>
          <a:noFill/>
        </p:spPr>
        <p:txBody>
          <a:bodyPr wrap="none" rtlCol="0">
            <a:spAutoFit/>
          </a:bodyPr>
          <a:lstStyle/>
          <a:p>
            <a:r>
              <a:rPr lang="en-US" sz="9600" dirty="0">
                <a:solidFill>
                  <a:schemeClr val="tx1">
                    <a:lumMod val="95000"/>
                    <a:lumOff val="5000"/>
                  </a:schemeClr>
                </a:solidFill>
                <a:latin typeface="Rockwell Nova" panose="02060503020205020403" pitchFamily="18" charset="0"/>
              </a:rPr>
              <a:t>SALES</a:t>
            </a:r>
            <a:endParaRPr lang="en-US" sz="9600" dirty="0">
              <a:solidFill>
                <a:schemeClr val="bg2">
                  <a:lumMod val="10000"/>
                </a:schemeClr>
              </a:solidFill>
              <a:latin typeface="Rockwell Nova" panose="02060503020205020403" pitchFamily="18" charset="0"/>
            </a:endParaRPr>
          </a:p>
        </p:txBody>
      </p:sp>
      <p:sp>
        <p:nvSpPr>
          <p:cNvPr id="5" name="TextBox 4">
            <a:extLst>
              <a:ext uri="{FF2B5EF4-FFF2-40B4-BE49-F238E27FC236}">
                <a16:creationId xmlns:a16="http://schemas.microsoft.com/office/drawing/2014/main" id="{77D17070-1BE7-4FD0-97F9-75817DCC8562}"/>
              </a:ext>
            </a:extLst>
          </p:cNvPr>
          <p:cNvSpPr txBox="1"/>
          <p:nvPr/>
        </p:nvSpPr>
        <p:spPr>
          <a:xfrm>
            <a:off x="361664" y="1413940"/>
            <a:ext cx="4400105" cy="707886"/>
          </a:xfrm>
          <a:prstGeom prst="rect">
            <a:avLst/>
          </a:prstGeom>
          <a:noFill/>
        </p:spPr>
        <p:txBody>
          <a:bodyPr wrap="square" rtlCol="0">
            <a:spAutoFit/>
          </a:bodyPr>
          <a:lstStyle/>
          <a:p>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858 NSF</a:t>
            </a:r>
          </a:p>
        </p:txBody>
      </p:sp>
      <p:sp>
        <p:nvSpPr>
          <p:cNvPr id="6" name="TextBox 5">
            <a:extLst>
              <a:ext uri="{FF2B5EF4-FFF2-40B4-BE49-F238E27FC236}">
                <a16:creationId xmlns:a16="http://schemas.microsoft.com/office/drawing/2014/main" id="{C33DF1C1-CDAE-432B-903E-BB5048895494}"/>
              </a:ext>
            </a:extLst>
          </p:cNvPr>
          <p:cNvSpPr txBox="1"/>
          <p:nvPr/>
        </p:nvSpPr>
        <p:spPr>
          <a:xfrm>
            <a:off x="361664" y="1982372"/>
            <a:ext cx="4601034" cy="1754326"/>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A sales department is the direct link between a company's product or service and its customers. It also advises the marketing department based on its feedback with customers and focuses on customer contact to drive sales.</a:t>
            </a:r>
          </a:p>
        </p:txBody>
      </p:sp>
      <p:sp>
        <p:nvSpPr>
          <p:cNvPr id="18" name="Rectangle 17">
            <a:extLst>
              <a:ext uri="{FF2B5EF4-FFF2-40B4-BE49-F238E27FC236}">
                <a16:creationId xmlns:a16="http://schemas.microsoft.com/office/drawing/2014/main" id="{AD7C8471-B384-40EE-87FC-8BC9725A5712}"/>
              </a:ext>
            </a:extLst>
          </p:cNvPr>
          <p:cNvSpPr/>
          <p:nvPr/>
        </p:nvSpPr>
        <p:spPr>
          <a:xfrm>
            <a:off x="5235973" y="375312"/>
            <a:ext cx="1741182" cy="400110"/>
          </a:xfrm>
          <a:prstGeom prst="rect">
            <a:avLst/>
          </a:prstGeom>
        </p:spPr>
        <p:txBody>
          <a:bodyPr wrap="none">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Workspace:</a:t>
            </a:r>
          </a:p>
        </p:txBody>
      </p:sp>
      <p:sp>
        <p:nvSpPr>
          <p:cNvPr id="19" name="TextBox 18">
            <a:extLst>
              <a:ext uri="{FF2B5EF4-FFF2-40B4-BE49-F238E27FC236}">
                <a16:creationId xmlns:a16="http://schemas.microsoft.com/office/drawing/2014/main" id="{0BEBA18D-5628-465D-A7A5-E0B5D7BF866D}"/>
              </a:ext>
            </a:extLst>
          </p:cNvPr>
          <p:cNvSpPr txBox="1"/>
          <p:nvPr/>
        </p:nvSpPr>
        <p:spPr>
          <a:xfrm>
            <a:off x="6044422" y="735699"/>
            <a:ext cx="1392293" cy="1200329"/>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150 NSF</a:t>
            </a:r>
          </a:p>
        </p:txBody>
      </p:sp>
      <p:sp>
        <p:nvSpPr>
          <p:cNvPr id="20" name="TextBox 19">
            <a:extLst>
              <a:ext uri="{FF2B5EF4-FFF2-40B4-BE49-F238E27FC236}">
                <a16:creationId xmlns:a16="http://schemas.microsoft.com/office/drawing/2014/main" id="{26CC796E-A50D-4AC0-B57C-24AF2C7E8E49}"/>
              </a:ext>
            </a:extLst>
          </p:cNvPr>
          <p:cNvSpPr txBox="1"/>
          <p:nvPr/>
        </p:nvSpPr>
        <p:spPr>
          <a:xfrm>
            <a:off x="5235973" y="1884715"/>
            <a:ext cx="4365228" cy="646331"/>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A room used as a place for commercial, professional, or bureaucratic work.</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1" name="Rectangle 20">
            <a:extLst>
              <a:ext uri="{FF2B5EF4-FFF2-40B4-BE49-F238E27FC236}">
                <a16:creationId xmlns:a16="http://schemas.microsoft.com/office/drawing/2014/main" id="{E4833FD4-BE89-4127-B276-7F7A39408046}"/>
              </a:ext>
            </a:extLst>
          </p:cNvPr>
          <p:cNvSpPr/>
          <p:nvPr/>
        </p:nvSpPr>
        <p:spPr>
          <a:xfrm>
            <a:off x="5235972" y="1024493"/>
            <a:ext cx="1392293" cy="923330"/>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Capacity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22" name="TextBox 21">
            <a:extLst>
              <a:ext uri="{FF2B5EF4-FFF2-40B4-BE49-F238E27FC236}">
                <a16:creationId xmlns:a16="http://schemas.microsoft.com/office/drawing/2014/main" id="{5D43DFA9-140A-4D1F-BC63-481BD2B9B9C6}"/>
              </a:ext>
            </a:extLst>
          </p:cNvPr>
          <p:cNvSpPr txBox="1"/>
          <p:nvPr/>
        </p:nvSpPr>
        <p:spPr>
          <a:xfrm>
            <a:off x="9856605" y="375312"/>
            <a:ext cx="3719016" cy="400110"/>
          </a:xfrm>
          <a:prstGeom prst="rect">
            <a:avLst/>
          </a:prstGeom>
          <a:noFill/>
        </p:spPr>
        <p:txBody>
          <a:bodyPr wrap="square" rtlCol="0">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Support</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6" name="TextBox 25">
            <a:extLst>
              <a:ext uri="{FF2B5EF4-FFF2-40B4-BE49-F238E27FC236}">
                <a16:creationId xmlns:a16="http://schemas.microsoft.com/office/drawing/2014/main" id="{25545FE7-B94E-456F-8718-159AA7782145}"/>
              </a:ext>
            </a:extLst>
          </p:cNvPr>
          <p:cNvSpPr txBox="1"/>
          <p:nvPr/>
        </p:nvSpPr>
        <p:spPr>
          <a:xfrm>
            <a:off x="5235972" y="5008039"/>
            <a:ext cx="3719016" cy="400110"/>
          </a:xfrm>
          <a:prstGeom prst="rect">
            <a:avLst/>
          </a:prstGeom>
          <a:noFill/>
        </p:spPr>
        <p:txBody>
          <a:bodyPr wrap="square" rtlCol="0">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FF&amp;E: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7" name="TextBox 26">
            <a:extLst>
              <a:ext uri="{FF2B5EF4-FFF2-40B4-BE49-F238E27FC236}">
                <a16:creationId xmlns:a16="http://schemas.microsoft.com/office/drawing/2014/main" id="{06003AB7-1FF9-4829-9EE0-9EB5ECC3B470}"/>
              </a:ext>
            </a:extLst>
          </p:cNvPr>
          <p:cNvSpPr txBox="1"/>
          <p:nvPr/>
        </p:nvSpPr>
        <p:spPr>
          <a:xfrm>
            <a:off x="5195028" y="5367221"/>
            <a:ext cx="4406173" cy="1200329"/>
          </a:xfrm>
          <a:prstGeom prst="rect">
            <a:avLst/>
          </a:prstGeom>
          <a:noFill/>
        </p:spPr>
        <p:txBody>
          <a:bodyPr wrap="square" rtlCol="0">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File cabinets, desks, chairs, couches, coffee and water area, outlets, TV’s, computers, lamps, workstation, long tables, phone, </a:t>
            </a:r>
          </a:p>
        </p:txBody>
      </p:sp>
      <p:sp>
        <p:nvSpPr>
          <p:cNvPr id="28" name="TextBox 27">
            <a:extLst>
              <a:ext uri="{FF2B5EF4-FFF2-40B4-BE49-F238E27FC236}">
                <a16:creationId xmlns:a16="http://schemas.microsoft.com/office/drawing/2014/main" id="{BEDDFF24-64C8-4094-AEC5-98A9539D1FED}"/>
              </a:ext>
            </a:extLst>
          </p:cNvPr>
          <p:cNvSpPr txBox="1"/>
          <p:nvPr/>
        </p:nvSpPr>
        <p:spPr>
          <a:xfrm>
            <a:off x="9869675" y="4995484"/>
            <a:ext cx="3719016" cy="400110"/>
          </a:xfrm>
          <a:prstGeom prst="rect">
            <a:avLst/>
          </a:prstGeom>
          <a:noFill/>
        </p:spPr>
        <p:txBody>
          <a:bodyPr wrap="square" rtlCol="0">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Needs:</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9" name="TextBox 28">
            <a:extLst>
              <a:ext uri="{FF2B5EF4-FFF2-40B4-BE49-F238E27FC236}">
                <a16:creationId xmlns:a16="http://schemas.microsoft.com/office/drawing/2014/main" id="{54B4F9A5-F3B3-4998-ACB0-398A2707A4AA}"/>
              </a:ext>
            </a:extLst>
          </p:cNvPr>
          <p:cNvSpPr txBox="1"/>
          <p:nvPr/>
        </p:nvSpPr>
        <p:spPr>
          <a:xfrm>
            <a:off x="9865659" y="5363094"/>
            <a:ext cx="4789583" cy="923330"/>
          </a:xfrm>
          <a:prstGeom prst="rect">
            <a:avLst/>
          </a:prstGeom>
          <a:noFill/>
        </p:spPr>
        <p:txBody>
          <a:bodyPr wrap="square" rtlCol="0">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Acoustical privacy. Private spaces, as well as spaces to work in collaboration. Proximity to Marketing department.</a:t>
            </a:r>
          </a:p>
        </p:txBody>
      </p:sp>
      <p:sp>
        <p:nvSpPr>
          <p:cNvPr id="30" name="Rectangle 29">
            <a:extLst>
              <a:ext uri="{FF2B5EF4-FFF2-40B4-BE49-F238E27FC236}">
                <a16:creationId xmlns:a16="http://schemas.microsoft.com/office/drawing/2014/main" id="{EB9681BE-8BB1-4D3A-9F74-1A6E188349D9}"/>
              </a:ext>
            </a:extLst>
          </p:cNvPr>
          <p:cNvSpPr/>
          <p:nvPr/>
        </p:nvSpPr>
        <p:spPr>
          <a:xfrm>
            <a:off x="5246294" y="761921"/>
            <a:ext cx="942887" cy="369332"/>
          </a:xfrm>
          <a:prstGeom prst="rect">
            <a:avLst/>
          </a:prstGeom>
        </p:spPr>
        <p:txBody>
          <a:bodyPr wrap="none">
            <a:spAutoFit/>
          </a:bodyPr>
          <a:lstStyle/>
          <a:p>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Office:</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sp>
        <p:nvSpPr>
          <p:cNvPr id="31" name="TextBox 30">
            <a:extLst>
              <a:ext uri="{FF2B5EF4-FFF2-40B4-BE49-F238E27FC236}">
                <a16:creationId xmlns:a16="http://schemas.microsoft.com/office/drawing/2014/main" id="{6B5A0437-8FB7-4181-B6D1-EED465E7FF21}"/>
              </a:ext>
            </a:extLst>
          </p:cNvPr>
          <p:cNvSpPr txBox="1"/>
          <p:nvPr/>
        </p:nvSpPr>
        <p:spPr>
          <a:xfrm>
            <a:off x="6029348" y="2628502"/>
            <a:ext cx="1392293" cy="1200329"/>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4</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4</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144 NSF</a:t>
            </a:r>
          </a:p>
        </p:txBody>
      </p:sp>
      <p:sp>
        <p:nvSpPr>
          <p:cNvPr id="32" name="TextBox 31">
            <a:extLst>
              <a:ext uri="{FF2B5EF4-FFF2-40B4-BE49-F238E27FC236}">
                <a16:creationId xmlns:a16="http://schemas.microsoft.com/office/drawing/2014/main" id="{8676FA1A-6CC9-4631-9DA9-511769942390}"/>
              </a:ext>
            </a:extLst>
          </p:cNvPr>
          <p:cNvSpPr txBox="1"/>
          <p:nvPr/>
        </p:nvSpPr>
        <p:spPr>
          <a:xfrm>
            <a:off x="5220899" y="3777518"/>
            <a:ext cx="4365228" cy="369332"/>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Desktop computer terminal</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33" name="Rectangle 32">
            <a:extLst>
              <a:ext uri="{FF2B5EF4-FFF2-40B4-BE49-F238E27FC236}">
                <a16:creationId xmlns:a16="http://schemas.microsoft.com/office/drawing/2014/main" id="{BF6AD8FD-5B28-46F8-BFC8-D2381683702B}"/>
              </a:ext>
            </a:extLst>
          </p:cNvPr>
          <p:cNvSpPr/>
          <p:nvPr/>
        </p:nvSpPr>
        <p:spPr>
          <a:xfrm>
            <a:off x="5220898" y="2917296"/>
            <a:ext cx="1392293" cy="923330"/>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Capacity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34" name="Rectangle 33">
            <a:extLst>
              <a:ext uri="{FF2B5EF4-FFF2-40B4-BE49-F238E27FC236}">
                <a16:creationId xmlns:a16="http://schemas.microsoft.com/office/drawing/2014/main" id="{15C074B6-ED0F-4B5E-A4E0-0DF2B092A530}"/>
              </a:ext>
            </a:extLst>
          </p:cNvPr>
          <p:cNvSpPr/>
          <p:nvPr/>
        </p:nvSpPr>
        <p:spPr>
          <a:xfrm>
            <a:off x="5231220" y="2654724"/>
            <a:ext cx="2295821" cy="369332"/>
          </a:xfrm>
          <a:prstGeom prst="rect">
            <a:avLst/>
          </a:prstGeom>
        </p:spPr>
        <p:txBody>
          <a:bodyPr wrap="none">
            <a:spAutoFit/>
          </a:bodyPr>
          <a:lstStyle/>
          <a:p>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Workstation 2 &amp; 3:</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sp>
        <p:nvSpPr>
          <p:cNvPr id="35" name="TextBox 34">
            <a:extLst>
              <a:ext uri="{FF2B5EF4-FFF2-40B4-BE49-F238E27FC236}">
                <a16:creationId xmlns:a16="http://schemas.microsoft.com/office/drawing/2014/main" id="{BDC55DC7-4E03-47DB-A64A-0E07F795A4AC}"/>
              </a:ext>
            </a:extLst>
          </p:cNvPr>
          <p:cNvSpPr txBox="1"/>
          <p:nvPr/>
        </p:nvSpPr>
        <p:spPr>
          <a:xfrm>
            <a:off x="10673296" y="669731"/>
            <a:ext cx="1392293" cy="923330"/>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2</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18 NSF</a:t>
            </a:r>
          </a:p>
        </p:txBody>
      </p:sp>
      <p:sp>
        <p:nvSpPr>
          <p:cNvPr id="36" name="TextBox 35">
            <a:extLst>
              <a:ext uri="{FF2B5EF4-FFF2-40B4-BE49-F238E27FC236}">
                <a16:creationId xmlns:a16="http://schemas.microsoft.com/office/drawing/2014/main" id="{EDF5900A-7F3E-4CA9-9452-F8E7800B3551}"/>
              </a:ext>
            </a:extLst>
          </p:cNvPr>
          <p:cNvSpPr txBox="1"/>
          <p:nvPr/>
        </p:nvSpPr>
        <p:spPr>
          <a:xfrm>
            <a:off x="9849773" y="1493514"/>
            <a:ext cx="4365228" cy="369332"/>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Cabinets for storage</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37" name="Rectangle 36">
            <a:extLst>
              <a:ext uri="{FF2B5EF4-FFF2-40B4-BE49-F238E27FC236}">
                <a16:creationId xmlns:a16="http://schemas.microsoft.com/office/drawing/2014/main" id="{E2F1A1AD-9CAE-4761-AB90-957702D5336D}"/>
              </a:ext>
            </a:extLst>
          </p:cNvPr>
          <p:cNvSpPr/>
          <p:nvPr/>
        </p:nvSpPr>
        <p:spPr>
          <a:xfrm>
            <a:off x="9864846" y="958525"/>
            <a:ext cx="1392293" cy="646331"/>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38" name="Rectangle 37">
            <a:extLst>
              <a:ext uri="{FF2B5EF4-FFF2-40B4-BE49-F238E27FC236}">
                <a16:creationId xmlns:a16="http://schemas.microsoft.com/office/drawing/2014/main" id="{6EF97F23-BBA9-49EE-AB23-15D3293575C9}"/>
              </a:ext>
            </a:extLst>
          </p:cNvPr>
          <p:cNvSpPr/>
          <p:nvPr/>
        </p:nvSpPr>
        <p:spPr>
          <a:xfrm>
            <a:off x="9875168" y="695953"/>
            <a:ext cx="2820003" cy="369332"/>
          </a:xfrm>
          <a:prstGeom prst="rect">
            <a:avLst/>
          </a:prstGeom>
        </p:spPr>
        <p:txBody>
          <a:bodyPr wrap="none">
            <a:spAutoFit/>
          </a:bodyPr>
          <a:lstStyle/>
          <a:p>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3-Drawer Lateral Files:</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pic>
        <p:nvPicPr>
          <p:cNvPr id="3" name="Picture 2">
            <a:extLst>
              <a:ext uri="{FF2B5EF4-FFF2-40B4-BE49-F238E27FC236}">
                <a16:creationId xmlns:a16="http://schemas.microsoft.com/office/drawing/2014/main" id="{6E4C1502-DE55-483C-991D-0984F7FF9B56}"/>
              </a:ext>
            </a:extLst>
          </p:cNvPr>
          <p:cNvPicPr>
            <a:picLocks noChangeAspect="1"/>
          </p:cNvPicPr>
          <p:nvPr/>
        </p:nvPicPr>
        <p:blipFill rotWithShape="1">
          <a:blip r:embed="rId2">
            <a:extLst>
              <a:ext uri="{28A0092B-C50C-407E-A947-70E740481C1C}">
                <a14:useLocalDpi xmlns:a14="http://schemas.microsoft.com/office/drawing/2010/main" val="0"/>
              </a:ext>
            </a:extLst>
          </a:blip>
          <a:srcRect l="8537" t="6524" r="9792" b="5747"/>
          <a:stretch/>
        </p:blipFill>
        <p:spPr>
          <a:xfrm>
            <a:off x="542672" y="5147115"/>
            <a:ext cx="4520127" cy="3429105"/>
          </a:xfrm>
          <a:prstGeom prst="rect">
            <a:avLst/>
          </a:prstGeom>
        </p:spPr>
      </p:pic>
      <p:sp>
        <p:nvSpPr>
          <p:cNvPr id="49" name="TextBox 48">
            <a:extLst>
              <a:ext uri="{FF2B5EF4-FFF2-40B4-BE49-F238E27FC236}">
                <a16:creationId xmlns:a16="http://schemas.microsoft.com/office/drawing/2014/main" id="{342D038E-452E-427D-B91A-6747CAB49F01}"/>
              </a:ext>
            </a:extLst>
          </p:cNvPr>
          <p:cNvSpPr txBox="1"/>
          <p:nvPr/>
        </p:nvSpPr>
        <p:spPr>
          <a:xfrm>
            <a:off x="7304600" y="2645399"/>
            <a:ext cx="1392293" cy="1200329"/>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14</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14</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336 NSF</a:t>
            </a:r>
          </a:p>
        </p:txBody>
      </p:sp>
      <p:sp>
        <p:nvSpPr>
          <p:cNvPr id="53" name="Rectangle 52">
            <a:extLst>
              <a:ext uri="{FF2B5EF4-FFF2-40B4-BE49-F238E27FC236}">
                <a16:creationId xmlns:a16="http://schemas.microsoft.com/office/drawing/2014/main" id="{ECE6D780-2E80-40FB-9F1D-7647F156C990}"/>
              </a:ext>
            </a:extLst>
          </p:cNvPr>
          <p:cNvSpPr/>
          <p:nvPr/>
        </p:nvSpPr>
        <p:spPr>
          <a:xfrm>
            <a:off x="9868352" y="1796648"/>
            <a:ext cx="2475358" cy="369332"/>
          </a:xfrm>
          <a:prstGeom prst="rect">
            <a:avLst/>
          </a:prstGeom>
        </p:spPr>
        <p:txBody>
          <a:bodyPr wrap="none">
            <a:spAutoFit/>
          </a:bodyPr>
          <a:lstStyle/>
          <a:p>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Collaboration Area:</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sp>
        <p:nvSpPr>
          <p:cNvPr id="55" name="TextBox 54">
            <a:extLst>
              <a:ext uri="{FF2B5EF4-FFF2-40B4-BE49-F238E27FC236}">
                <a16:creationId xmlns:a16="http://schemas.microsoft.com/office/drawing/2014/main" id="{550F935B-72EF-472A-AFE0-0CFC9D71C916}"/>
              </a:ext>
            </a:extLst>
          </p:cNvPr>
          <p:cNvSpPr txBox="1"/>
          <p:nvPr/>
        </p:nvSpPr>
        <p:spPr>
          <a:xfrm>
            <a:off x="9842956" y="4421443"/>
            <a:ext cx="4798637" cy="646331"/>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Short-term provision of office space to temporary worker.</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7" name="Rectangle 56">
            <a:extLst>
              <a:ext uri="{FF2B5EF4-FFF2-40B4-BE49-F238E27FC236}">
                <a16:creationId xmlns:a16="http://schemas.microsoft.com/office/drawing/2014/main" id="{E5BAC488-091C-4281-9A75-35F6AEB25962}"/>
              </a:ext>
            </a:extLst>
          </p:cNvPr>
          <p:cNvSpPr/>
          <p:nvPr/>
        </p:nvSpPr>
        <p:spPr>
          <a:xfrm>
            <a:off x="9868352" y="3405517"/>
            <a:ext cx="1241045" cy="369332"/>
          </a:xfrm>
          <a:prstGeom prst="rect">
            <a:avLst/>
          </a:prstGeom>
        </p:spPr>
        <p:txBody>
          <a:bodyPr wrap="none">
            <a:spAutoFit/>
          </a:bodyPr>
          <a:lstStyle/>
          <a:p>
            <a:r>
              <a:rPr lang="en-US" dirty="0">
                <a:latin typeface="Rockwell Nova" panose="02060503020205020403" pitchFamily="18" charset="0"/>
                <a:ea typeface="Malgun Gothic Semilight" panose="020B0502040204020203" pitchFamily="34" charset="-128"/>
                <a:cs typeface="Malgun Gothic Semilight" panose="020B0502040204020203" pitchFamily="34" charset="-128"/>
              </a:rPr>
              <a:t>Hoteling:</a:t>
            </a:r>
            <a:endPar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endParaRPr>
          </a:p>
        </p:txBody>
      </p:sp>
      <p:sp>
        <p:nvSpPr>
          <p:cNvPr id="58" name="TextBox 57">
            <a:extLst>
              <a:ext uri="{FF2B5EF4-FFF2-40B4-BE49-F238E27FC236}">
                <a16:creationId xmlns:a16="http://schemas.microsoft.com/office/drawing/2014/main" id="{04BCED0E-5CD8-4010-8F9F-8430CAFF5B8A}"/>
              </a:ext>
            </a:extLst>
          </p:cNvPr>
          <p:cNvSpPr txBox="1"/>
          <p:nvPr/>
        </p:nvSpPr>
        <p:spPr>
          <a:xfrm>
            <a:off x="10660461" y="3345506"/>
            <a:ext cx="1392293" cy="1200329"/>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2</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2</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36 NSF</a:t>
            </a:r>
          </a:p>
        </p:txBody>
      </p:sp>
      <p:sp>
        <p:nvSpPr>
          <p:cNvPr id="59" name="Rectangle 58">
            <a:extLst>
              <a:ext uri="{FF2B5EF4-FFF2-40B4-BE49-F238E27FC236}">
                <a16:creationId xmlns:a16="http://schemas.microsoft.com/office/drawing/2014/main" id="{BD7451AD-8827-4700-B790-8EAA98CAE88C}"/>
              </a:ext>
            </a:extLst>
          </p:cNvPr>
          <p:cNvSpPr/>
          <p:nvPr/>
        </p:nvSpPr>
        <p:spPr>
          <a:xfrm>
            <a:off x="9852011" y="3634300"/>
            <a:ext cx="1392293" cy="923330"/>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Capacity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sp>
        <p:nvSpPr>
          <p:cNvPr id="60" name="TextBox 59">
            <a:extLst>
              <a:ext uri="{FF2B5EF4-FFF2-40B4-BE49-F238E27FC236}">
                <a16:creationId xmlns:a16="http://schemas.microsoft.com/office/drawing/2014/main" id="{F78638E3-8C19-4EF6-959B-43B5C95702E2}"/>
              </a:ext>
            </a:extLst>
          </p:cNvPr>
          <p:cNvSpPr txBox="1"/>
          <p:nvPr/>
        </p:nvSpPr>
        <p:spPr>
          <a:xfrm>
            <a:off x="10671870" y="1743664"/>
            <a:ext cx="1392293" cy="1200329"/>
          </a:xfrm>
          <a:prstGeom prst="rect">
            <a:avLst/>
          </a:prstGeom>
          <a:noFill/>
        </p:spPr>
        <p:txBody>
          <a:bodyPr wrap="square" rtlCol="0">
            <a:spAutoFit/>
          </a:bodyPr>
          <a:lstStyle/>
          <a:p>
            <a:pPr algn="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4</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1</a:t>
            </a:r>
          </a:p>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60 NSF</a:t>
            </a:r>
          </a:p>
        </p:txBody>
      </p:sp>
      <p:sp>
        <p:nvSpPr>
          <p:cNvPr id="61" name="TextBox 60">
            <a:extLst>
              <a:ext uri="{FF2B5EF4-FFF2-40B4-BE49-F238E27FC236}">
                <a16:creationId xmlns:a16="http://schemas.microsoft.com/office/drawing/2014/main" id="{52E9259C-3C31-401C-90FA-C6160E6FC893}"/>
              </a:ext>
            </a:extLst>
          </p:cNvPr>
          <p:cNvSpPr txBox="1"/>
          <p:nvPr/>
        </p:nvSpPr>
        <p:spPr>
          <a:xfrm>
            <a:off x="9863420" y="2838088"/>
            <a:ext cx="4521319" cy="646331"/>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Place for people to work together towards common goal.</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62" name="Rectangle 61">
            <a:extLst>
              <a:ext uri="{FF2B5EF4-FFF2-40B4-BE49-F238E27FC236}">
                <a16:creationId xmlns:a16="http://schemas.microsoft.com/office/drawing/2014/main" id="{A58715C1-6596-401E-9C20-CA4CE787E266}"/>
              </a:ext>
            </a:extLst>
          </p:cNvPr>
          <p:cNvSpPr/>
          <p:nvPr/>
        </p:nvSpPr>
        <p:spPr>
          <a:xfrm>
            <a:off x="9863420" y="2032458"/>
            <a:ext cx="1392293" cy="923330"/>
          </a:xfrm>
          <a:prstGeom prst="rect">
            <a:avLst/>
          </a:prstGeom>
        </p:spPr>
        <p:txBody>
          <a:bodyPr wrap="square">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Capacity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Quantity:</a:t>
            </a:r>
          </a:p>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Area:</a:t>
            </a:r>
          </a:p>
        </p:txBody>
      </p:sp>
      <p:pic>
        <p:nvPicPr>
          <p:cNvPr id="63" name="Picture 62">
            <a:extLst>
              <a:ext uri="{FF2B5EF4-FFF2-40B4-BE49-F238E27FC236}">
                <a16:creationId xmlns:a16="http://schemas.microsoft.com/office/drawing/2014/main" id="{19FAA19D-9040-4448-89BD-5CAE3F17415F}"/>
              </a:ext>
            </a:extLst>
          </p:cNvPr>
          <p:cNvPicPr>
            <a:picLocks noChangeAspect="1"/>
          </p:cNvPicPr>
          <p:nvPr/>
        </p:nvPicPr>
        <p:blipFill rotWithShape="1">
          <a:blip r:embed="rId3">
            <a:extLst>
              <a:ext uri="{28A0092B-C50C-407E-A947-70E740481C1C}">
                <a14:useLocalDpi xmlns:a14="http://schemas.microsoft.com/office/drawing/2010/main" val="0"/>
              </a:ext>
            </a:extLst>
          </a:blip>
          <a:srcRect l="23281" t="16583" r="42414" b="20351"/>
          <a:stretch/>
        </p:blipFill>
        <p:spPr>
          <a:xfrm rot="16200000">
            <a:off x="8592856" y="6824577"/>
            <a:ext cx="2204194" cy="3098703"/>
          </a:xfrm>
          <a:prstGeom prst="rect">
            <a:avLst/>
          </a:prstGeom>
        </p:spPr>
      </p:pic>
      <p:sp>
        <p:nvSpPr>
          <p:cNvPr id="64" name="TextBox 63">
            <a:extLst>
              <a:ext uri="{FF2B5EF4-FFF2-40B4-BE49-F238E27FC236}">
                <a16:creationId xmlns:a16="http://schemas.microsoft.com/office/drawing/2014/main" id="{554AF052-3CE6-4A94-A539-D46C75FEA2F8}"/>
              </a:ext>
            </a:extLst>
          </p:cNvPr>
          <p:cNvSpPr txBox="1"/>
          <p:nvPr/>
        </p:nvSpPr>
        <p:spPr>
          <a:xfrm>
            <a:off x="7936747" y="7587290"/>
            <a:ext cx="1383311" cy="200055"/>
          </a:xfrm>
          <a:prstGeom prst="rect">
            <a:avLst/>
          </a:prstGeom>
          <a:noFill/>
        </p:spPr>
        <p:txBody>
          <a:bodyPr wrap="square" rtlCol="0">
            <a:spAutoFit/>
          </a:bodyPr>
          <a:lstStyle/>
          <a:p>
            <a:pPr algn="ctr"/>
            <a:r>
              <a:rPr lang="en-US" sz="700" dirty="0">
                <a:latin typeface="Rockwell Nova" panose="02060503020205020403" pitchFamily="18" charset="0"/>
                <a:ea typeface="Malgun Gothic Semilight" panose="020B0502040204020203" pitchFamily="34" charset="-128"/>
                <a:cs typeface="Malgun Gothic Semilight" panose="020B0502040204020203" pitchFamily="34" charset="-128"/>
              </a:rPr>
              <a:t>OPERATIONS</a:t>
            </a:r>
            <a:endParaRPr lang="en-US" sz="5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65" name="TextBox 64">
            <a:extLst>
              <a:ext uri="{FF2B5EF4-FFF2-40B4-BE49-F238E27FC236}">
                <a16:creationId xmlns:a16="http://schemas.microsoft.com/office/drawing/2014/main" id="{38465340-BC15-44C9-8D5E-CBD543138B41}"/>
              </a:ext>
            </a:extLst>
          </p:cNvPr>
          <p:cNvSpPr txBox="1"/>
          <p:nvPr/>
        </p:nvSpPr>
        <p:spPr>
          <a:xfrm>
            <a:off x="8326283" y="8709983"/>
            <a:ext cx="1383311" cy="200055"/>
          </a:xfrm>
          <a:prstGeom prst="rect">
            <a:avLst/>
          </a:prstGeom>
          <a:noFill/>
        </p:spPr>
        <p:txBody>
          <a:bodyPr wrap="square" rtlCol="0">
            <a:spAutoFit/>
          </a:bodyPr>
          <a:lstStyle/>
          <a:p>
            <a:pPr algn="ctr"/>
            <a:r>
              <a:rPr lang="en-US" sz="700" dirty="0">
                <a:latin typeface="Rockwell Nova" panose="02060503020205020403" pitchFamily="18" charset="0"/>
                <a:ea typeface="Malgun Gothic Semilight" panose="020B0502040204020203" pitchFamily="34" charset="-128"/>
                <a:cs typeface="Malgun Gothic Semilight" panose="020B0502040204020203" pitchFamily="34" charset="-128"/>
              </a:rPr>
              <a:t>ACCOUNTING</a:t>
            </a:r>
            <a:endParaRPr lang="en-US" sz="5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66" name="TextBox 65">
            <a:extLst>
              <a:ext uri="{FF2B5EF4-FFF2-40B4-BE49-F238E27FC236}">
                <a16:creationId xmlns:a16="http://schemas.microsoft.com/office/drawing/2014/main" id="{C9630FB7-0811-43FA-958B-F2EA66339DA9}"/>
              </a:ext>
            </a:extLst>
          </p:cNvPr>
          <p:cNvSpPr txBox="1"/>
          <p:nvPr/>
        </p:nvSpPr>
        <p:spPr>
          <a:xfrm>
            <a:off x="9256673" y="8702389"/>
            <a:ext cx="1383311" cy="230832"/>
          </a:xfrm>
          <a:prstGeom prst="rect">
            <a:avLst/>
          </a:prstGeom>
          <a:noFill/>
        </p:spPr>
        <p:txBody>
          <a:bodyPr wrap="square" rtlCol="0">
            <a:spAutoFit/>
          </a:bodyPr>
          <a:lstStyle/>
          <a:p>
            <a:pPr algn="ctr"/>
            <a:r>
              <a:rPr lang="en-US" sz="900" dirty="0">
                <a:latin typeface="Rockwell Nova" panose="02060503020205020403" pitchFamily="18" charset="0"/>
                <a:ea typeface="Malgun Gothic Semilight" panose="020B0502040204020203" pitchFamily="34" charset="-128"/>
                <a:cs typeface="Malgun Gothic Semilight" panose="020B0502040204020203" pitchFamily="34" charset="-128"/>
              </a:rPr>
              <a:t>SALES</a:t>
            </a:r>
            <a:endParaRPr lang="en-US" sz="7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67" name="TextBox 66">
            <a:extLst>
              <a:ext uri="{FF2B5EF4-FFF2-40B4-BE49-F238E27FC236}">
                <a16:creationId xmlns:a16="http://schemas.microsoft.com/office/drawing/2014/main" id="{63DF300C-89CC-4175-BDB2-D73858A66E37}"/>
              </a:ext>
            </a:extLst>
          </p:cNvPr>
          <p:cNvSpPr txBox="1"/>
          <p:nvPr/>
        </p:nvSpPr>
        <p:spPr>
          <a:xfrm>
            <a:off x="10153169" y="8648528"/>
            <a:ext cx="1383311" cy="338554"/>
          </a:xfrm>
          <a:prstGeom prst="rect">
            <a:avLst/>
          </a:prstGeom>
          <a:noFill/>
        </p:spPr>
        <p:txBody>
          <a:bodyPr wrap="square" rtlCol="0">
            <a:spAutoFit/>
          </a:bodyPr>
          <a:lstStyle/>
          <a:p>
            <a:pPr algn="ctr"/>
            <a:r>
              <a:rPr lang="en-US" sz="800" dirty="0">
                <a:latin typeface="Rockwell Nova" panose="02060503020205020403" pitchFamily="18" charset="0"/>
                <a:ea typeface="Malgun Gothic Semilight" panose="020B0502040204020203" pitchFamily="34" charset="-128"/>
                <a:cs typeface="Malgun Gothic Semilight" panose="020B0502040204020203" pitchFamily="34" charset="-128"/>
              </a:rPr>
              <a:t>QUALITY</a:t>
            </a:r>
          </a:p>
          <a:p>
            <a:pPr algn="ctr"/>
            <a:r>
              <a:rPr lang="en-US" sz="800" dirty="0">
                <a:latin typeface="Rockwell Nova" panose="02060503020205020403" pitchFamily="18" charset="0"/>
                <a:ea typeface="Malgun Gothic Semilight" panose="020B0502040204020203" pitchFamily="34" charset="-128"/>
                <a:cs typeface="Malgun Gothic Semilight" panose="020B0502040204020203" pitchFamily="34" charset="-128"/>
              </a:rPr>
              <a:t>ASSURANCE</a:t>
            </a:r>
            <a:endParaRPr lang="en-US" sz="6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68" name="TextBox 67">
            <a:extLst>
              <a:ext uri="{FF2B5EF4-FFF2-40B4-BE49-F238E27FC236}">
                <a16:creationId xmlns:a16="http://schemas.microsoft.com/office/drawing/2014/main" id="{2917722C-A5FF-4E3B-95EF-FA6B9E89BF29}"/>
              </a:ext>
            </a:extLst>
          </p:cNvPr>
          <p:cNvSpPr txBox="1"/>
          <p:nvPr/>
        </p:nvSpPr>
        <p:spPr>
          <a:xfrm>
            <a:off x="9709594" y="7579595"/>
            <a:ext cx="1383311" cy="215444"/>
          </a:xfrm>
          <a:prstGeom prst="rect">
            <a:avLst/>
          </a:prstGeom>
          <a:noFill/>
        </p:spPr>
        <p:txBody>
          <a:bodyPr wrap="square" rtlCol="0">
            <a:spAutoFit/>
          </a:bodyPr>
          <a:lstStyle/>
          <a:p>
            <a:pPr algn="ctr"/>
            <a:r>
              <a:rPr lang="en-US" sz="800" dirty="0">
                <a:latin typeface="Rockwell Nova" panose="02060503020205020403" pitchFamily="18" charset="0"/>
                <a:ea typeface="Malgun Gothic Semilight" panose="020B0502040204020203" pitchFamily="34" charset="-128"/>
                <a:cs typeface="Malgun Gothic Semilight" panose="020B0502040204020203" pitchFamily="34" charset="-128"/>
              </a:rPr>
              <a:t>MARKETING</a:t>
            </a:r>
            <a:endParaRPr lang="en-US" sz="6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69" name="TextBox 68">
            <a:extLst>
              <a:ext uri="{FF2B5EF4-FFF2-40B4-BE49-F238E27FC236}">
                <a16:creationId xmlns:a16="http://schemas.microsoft.com/office/drawing/2014/main" id="{09EEB554-2CDA-4E69-92F4-FB77DCD308D8}"/>
              </a:ext>
            </a:extLst>
          </p:cNvPr>
          <p:cNvSpPr txBox="1"/>
          <p:nvPr/>
        </p:nvSpPr>
        <p:spPr>
          <a:xfrm>
            <a:off x="8906191" y="7587289"/>
            <a:ext cx="1383311" cy="200055"/>
          </a:xfrm>
          <a:prstGeom prst="rect">
            <a:avLst/>
          </a:prstGeom>
          <a:noFill/>
        </p:spPr>
        <p:txBody>
          <a:bodyPr wrap="square" rtlCol="0">
            <a:spAutoFit/>
          </a:bodyPr>
          <a:lstStyle/>
          <a:p>
            <a:pPr algn="ctr"/>
            <a:r>
              <a:rPr lang="en-US" sz="700" dirty="0">
                <a:latin typeface="Rockwell Nova" panose="02060503020205020403" pitchFamily="18" charset="0"/>
                <a:ea typeface="Malgun Gothic Semilight" panose="020B0502040204020203" pitchFamily="34" charset="-128"/>
                <a:cs typeface="Malgun Gothic Semilight" panose="020B0502040204020203" pitchFamily="34" charset="-128"/>
              </a:rPr>
              <a:t>PURCHASING</a:t>
            </a:r>
            <a:endParaRPr lang="en-US" sz="5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Tree>
    <p:extLst>
      <p:ext uri="{BB962C8B-B14F-4D97-AF65-F5344CB8AC3E}">
        <p14:creationId xmlns:p14="http://schemas.microsoft.com/office/powerpoint/2010/main" val="6515234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E197B17-1D53-4FC6-9355-8F444B503FFF}"/>
              </a:ext>
            </a:extLst>
          </p:cNvPr>
          <p:cNvSpPr txBox="1"/>
          <p:nvPr/>
        </p:nvSpPr>
        <p:spPr>
          <a:xfrm>
            <a:off x="11462507" y="170514"/>
            <a:ext cx="4094391" cy="1569660"/>
          </a:xfrm>
          <a:prstGeom prst="rect">
            <a:avLst/>
          </a:prstGeom>
          <a:noFill/>
        </p:spPr>
        <p:txBody>
          <a:bodyPr wrap="none" rtlCol="0">
            <a:spAutoFit/>
          </a:bodyPr>
          <a:lstStyle/>
          <a:p>
            <a:pPr algn="r"/>
            <a:r>
              <a:rPr lang="en-US" sz="9600" dirty="0">
                <a:solidFill>
                  <a:schemeClr val="tx1">
                    <a:lumMod val="95000"/>
                    <a:lumOff val="5000"/>
                  </a:schemeClr>
                </a:solidFill>
                <a:latin typeface="Rockwell Nova" panose="02060503020205020403" pitchFamily="18" charset="0"/>
              </a:rPr>
              <a:t>CAFÉ </a:t>
            </a:r>
            <a:endParaRPr lang="en-US" sz="9600" dirty="0">
              <a:solidFill>
                <a:schemeClr val="bg2">
                  <a:lumMod val="10000"/>
                </a:schemeClr>
              </a:solidFill>
              <a:latin typeface="Rockwell Nova" panose="02060503020205020403" pitchFamily="18" charset="0"/>
            </a:endParaRPr>
          </a:p>
        </p:txBody>
      </p:sp>
      <p:sp>
        <p:nvSpPr>
          <p:cNvPr id="5" name="TextBox 4">
            <a:extLst>
              <a:ext uri="{FF2B5EF4-FFF2-40B4-BE49-F238E27FC236}">
                <a16:creationId xmlns:a16="http://schemas.microsoft.com/office/drawing/2014/main" id="{C8C901E2-E2FB-4C14-AA35-73E6659F6858}"/>
              </a:ext>
            </a:extLst>
          </p:cNvPr>
          <p:cNvSpPr txBox="1"/>
          <p:nvPr/>
        </p:nvSpPr>
        <p:spPr>
          <a:xfrm>
            <a:off x="11462507" y="1413940"/>
            <a:ext cx="3739129" cy="707886"/>
          </a:xfrm>
          <a:prstGeom prst="rect">
            <a:avLst/>
          </a:prstGeom>
          <a:noFill/>
        </p:spPr>
        <p:txBody>
          <a:bodyPr wrap="square" rtlCol="0">
            <a:spAutoFit/>
          </a:bodyPr>
          <a:lstStyle/>
          <a:p>
            <a:pPr algn="r"/>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900 NSF</a:t>
            </a:r>
          </a:p>
        </p:txBody>
      </p:sp>
      <p:sp>
        <p:nvSpPr>
          <p:cNvPr id="6" name="TextBox 5">
            <a:extLst>
              <a:ext uri="{FF2B5EF4-FFF2-40B4-BE49-F238E27FC236}">
                <a16:creationId xmlns:a16="http://schemas.microsoft.com/office/drawing/2014/main" id="{4BFF46F1-E721-4A2E-AE5A-0BAAE9B617BC}"/>
              </a:ext>
            </a:extLst>
          </p:cNvPr>
          <p:cNvSpPr txBox="1"/>
          <p:nvPr/>
        </p:nvSpPr>
        <p:spPr>
          <a:xfrm>
            <a:off x="10306330" y="1982372"/>
            <a:ext cx="4869950" cy="369332"/>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Space to eat, drink and socialize.</a:t>
            </a:r>
          </a:p>
        </p:txBody>
      </p:sp>
      <p:sp>
        <p:nvSpPr>
          <p:cNvPr id="14" name="TextBox 13">
            <a:extLst>
              <a:ext uri="{FF2B5EF4-FFF2-40B4-BE49-F238E27FC236}">
                <a16:creationId xmlns:a16="http://schemas.microsoft.com/office/drawing/2014/main" id="{BF0FBEAD-3910-411C-9860-996C2E4F6F5A}"/>
              </a:ext>
            </a:extLst>
          </p:cNvPr>
          <p:cNvSpPr txBox="1"/>
          <p:nvPr/>
        </p:nvSpPr>
        <p:spPr>
          <a:xfrm>
            <a:off x="393182" y="1406111"/>
            <a:ext cx="5011329" cy="400110"/>
          </a:xfrm>
          <a:prstGeom prst="rect">
            <a:avLst/>
          </a:prstGeom>
          <a:noFill/>
        </p:spPr>
        <p:txBody>
          <a:bodyPr wrap="square" rtlCol="0">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Purpose: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5" name="TextBox 14">
            <a:extLst>
              <a:ext uri="{FF2B5EF4-FFF2-40B4-BE49-F238E27FC236}">
                <a16:creationId xmlns:a16="http://schemas.microsoft.com/office/drawing/2014/main" id="{C8A3DA20-18CA-4557-BA74-B5A98CECE68B}"/>
              </a:ext>
            </a:extLst>
          </p:cNvPr>
          <p:cNvSpPr txBox="1"/>
          <p:nvPr/>
        </p:nvSpPr>
        <p:spPr>
          <a:xfrm>
            <a:off x="5235972" y="1445962"/>
            <a:ext cx="4817312" cy="400110"/>
          </a:xfrm>
          <a:prstGeom prst="rect">
            <a:avLst/>
          </a:prstGeom>
          <a:noFill/>
        </p:spPr>
        <p:txBody>
          <a:bodyPr wrap="square" rtlCol="0">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FF&amp;E: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6" name="TextBox 15">
            <a:extLst>
              <a:ext uri="{FF2B5EF4-FFF2-40B4-BE49-F238E27FC236}">
                <a16:creationId xmlns:a16="http://schemas.microsoft.com/office/drawing/2014/main" id="{3C7D070D-F991-483D-8031-C772E9775BA8}"/>
              </a:ext>
            </a:extLst>
          </p:cNvPr>
          <p:cNvSpPr txBox="1"/>
          <p:nvPr/>
        </p:nvSpPr>
        <p:spPr>
          <a:xfrm>
            <a:off x="569329" y="1773721"/>
            <a:ext cx="4817312" cy="1200329"/>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Promotes well-being by keeping employees and visitors hydrated and nourish. Creates communities, and serves as a space to disconnect.</a:t>
            </a:r>
          </a:p>
        </p:txBody>
      </p:sp>
      <p:sp>
        <p:nvSpPr>
          <p:cNvPr id="17" name="TextBox 16">
            <a:extLst>
              <a:ext uri="{FF2B5EF4-FFF2-40B4-BE49-F238E27FC236}">
                <a16:creationId xmlns:a16="http://schemas.microsoft.com/office/drawing/2014/main" id="{DC2D1256-F571-4D2D-8D66-473A387EB3EA}"/>
              </a:ext>
            </a:extLst>
          </p:cNvPr>
          <p:cNvSpPr txBox="1"/>
          <p:nvPr/>
        </p:nvSpPr>
        <p:spPr>
          <a:xfrm>
            <a:off x="5500047" y="1805144"/>
            <a:ext cx="4512293" cy="923330"/>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Tables, chairs, couches, coffee tables, microwaves, outlets, water and coffee station, pantry.</a:t>
            </a:r>
          </a:p>
        </p:txBody>
      </p:sp>
      <p:sp>
        <p:nvSpPr>
          <p:cNvPr id="39" name="TextBox 38">
            <a:extLst>
              <a:ext uri="{FF2B5EF4-FFF2-40B4-BE49-F238E27FC236}">
                <a16:creationId xmlns:a16="http://schemas.microsoft.com/office/drawing/2014/main" id="{79975147-CCF1-4ABE-BE76-02C497A032B6}"/>
              </a:ext>
            </a:extLst>
          </p:cNvPr>
          <p:cNvSpPr txBox="1"/>
          <p:nvPr/>
        </p:nvSpPr>
        <p:spPr>
          <a:xfrm>
            <a:off x="393182" y="3418634"/>
            <a:ext cx="6734536" cy="1569660"/>
          </a:xfrm>
          <a:prstGeom prst="rect">
            <a:avLst/>
          </a:prstGeom>
          <a:noFill/>
        </p:spPr>
        <p:txBody>
          <a:bodyPr wrap="none" rtlCol="0">
            <a:spAutoFit/>
          </a:bodyPr>
          <a:lstStyle/>
          <a:p>
            <a:r>
              <a:rPr lang="en-US" sz="9600" dirty="0">
                <a:solidFill>
                  <a:schemeClr val="tx1">
                    <a:lumMod val="95000"/>
                    <a:lumOff val="5000"/>
                  </a:schemeClr>
                </a:solidFill>
                <a:latin typeface="Rockwell Nova" panose="02060503020205020403" pitchFamily="18" charset="0"/>
              </a:rPr>
              <a:t>DAYCARE</a:t>
            </a:r>
            <a:endParaRPr lang="en-US" sz="9600" dirty="0">
              <a:solidFill>
                <a:schemeClr val="bg2">
                  <a:lumMod val="10000"/>
                </a:schemeClr>
              </a:solidFill>
              <a:latin typeface="Rockwell Nova" panose="02060503020205020403" pitchFamily="18" charset="0"/>
            </a:endParaRPr>
          </a:p>
        </p:txBody>
      </p:sp>
      <p:sp>
        <p:nvSpPr>
          <p:cNvPr id="40" name="TextBox 39">
            <a:extLst>
              <a:ext uri="{FF2B5EF4-FFF2-40B4-BE49-F238E27FC236}">
                <a16:creationId xmlns:a16="http://schemas.microsoft.com/office/drawing/2014/main" id="{9A1CB968-C2AC-4970-A097-9652CE4F13C7}"/>
              </a:ext>
            </a:extLst>
          </p:cNvPr>
          <p:cNvSpPr txBox="1"/>
          <p:nvPr/>
        </p:nvSpPr>
        <p:spPr>
          <a:xfrm>
            <a:off x="393182" y="4662060"/>
            <a:ext cx="4400105" cy="707886"/>
          </a:xfrm>
          <a:prstGeom prst="rect">
            <a:avLst/>
          </a:prstGeom>
          <a:noFill/>
        </p:spPr>
        <p:txBody>
          <a:bodyPr wrap="square" rtlCol="0">
            <a:spAutoFit/>
          </a:bodyPr>
          <a:lstStyle/>
          <a:p>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700 NSF</a:t>
            </a:r>
          </a:p>
        </p:txBody>
      </p:sp>
      <p:sp>
        <p:nvSpPr>
          <p:cNvPr id="41" name="TextBox 40">
            <a:extLst>
              <a:ext uri="{FF2B5EF4-FFF2-40B4-BE49-F238E27FC236}">
                <a16:creationId xmlns:a16="http://schemas.microsoft.com/office/drawing/2014/main" id="{2CED6E58-CA15-4827-A42B-3FF1426D8E63}"/>
              </a:ext>
            </a:extLst>
          </p:cNvPr>
          <p:cNvSpPr txBox="1"/>
          <p:nvPr/>
        </p:nvSpPr>
        <p:spPr>
          <a:xfrm>
            <a:off x="393182" y="5230492"/>
            <a:ext cx="4601034" cy="369332"/>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daytime care for the needs of children.</a:t>
            </a:r>
          </a:p>
        </p:txBody>
      </p:sp>
      <p:sp>
        <p:nvSpPr>
          <p:cNvPr id="46" name="TextBox 45">
            <a:extLst>
              <a:ext uri="{FF2B5EF4-FFF2-40B4-BE49-F238E27FC236}">
                <a16:creationId xmlns:a16="http://schemas.microsoft.com/office/drawing/2014/main" id="{66692654-AE57-420D-919A-110D28FD386A}"/>
              </a:ext>
            </a:extLst>
          </p:cNvPr>
          <p:cNvSpPr txBox="1"/>
          <p:nvPr/>
        </p:nvSpPr>
        <p:spPr>
          <a:xfrm>
            <a:off x="5283696" y="4710737"/>
            <a:ext cx="4817312" cy="400110"/>
          </a:xfrm>
          <a:prstGeom prst="rect">
            <a:avLst/>
          </a:prstGeom>
          <a:noFill/>
        </p:spPr>
        <p:txBody>
          <a:bodyPr wrap="square" rtlCol="0">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FF&amp;E: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47" name="TextBox 46">
            <a:extLst>
              <a:ext uri="{FF2B5EF4-FFF2-40B4-BE49-F238E27FC236}">
                <a16:creationId xmlns:a16="http://schemas.microsoft.com/office/drawing/2014/main" id="{7D9FB36E-82D8-438D-8CE2-ED149FF63779}"/>
              </a:ext>
            </a:extLst>
          </p:cNvPr>
          <p:cNvSpPr txBox="1"/>
          <p:nvPr/>
        </p:nvSpPr>
        <p:spPr>
          <a:xfrm>
            <a:off x="5261168" y="5069919"/>
            <a:ext cx="4512293" cy="646331"/>
          </a:xfrm>
          <a:prstGeom prst="rect">
            <a:avLst/>
          </a:prstGeom>
          <a:noFill/>
        </p:spPr>
        <p:txBody>
          <a:bodyPr wrap="square" rtlCol="0">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Tables, chairs, couches, TV’s, boards, playhouse, water station.  </a:t>
            </a:r>
          </a:p>
        </p:txBody>
      </p:sp>
      <p:sp>
        <p:nvSpPr>
          <p:cNvPr id="50" name="TextBox 49">
            <a:extLst>
              <a:ext uri="{FF2B5EF4-FFF2-40B4-BE49-F238E27FC236}">
                <a16:creationId xmlns:a16="http://schemas.microsoft.com/office/drawing/2014/main" id="{C56377A5-FC11-4FC4-83F4-9BAEFAFC1859}"/>
              </a:ext>
            </a:extLst>
          </p:cNvPr>
          <p:cNvSpPr txBox="1"/>
          <p:nvPr/>
        </p:nvSpPr>
        <p:spPr>
          <a:xfrm>
            <a:off x="9898925" y="4713009"/>
            <a:ext cx="4817312" cy="400110"/>
          </a:xfrm>
          <a:prstGeom prst="rect">
            <a:avLst/>
          </a:prstGeom>
          <a:noFill/>
        </p:spPr>
        <p:txBody>
          <a:bodyPr wrap="square" rtlCol="0">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PURPOSE: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1" name="TextBox 50">
            <a:extLst>
              <a:ext uri="{FF2B5EF4-FFF2-40B4-BE49-F238E27FC236}">
                <a16:creationId xmlns:a16="http://schemas.microsoft.com/office/drawing/2014/main" id="{935821DD-97A9-4CA4-AF1E-544F5F29B1CA}"/>
              </a:ext>
            </a:extLst>
          </p:cNvPr>
          <p:cNvSpPr txBox="1"/>
          <p:nvPr/>
        </p:nvSpPr>
        <p:spPr>
          <a:xfrm>
            <a:off x="9876397" y="5072191"/>
            <a:ext cx="4512293" cy="1477328"/>
          </a:xfrm>
          <a:prstGeom prst="rect">
            <a:avLst/>
          </a:prstGeom>
          <a:noFill/>
        </p:spPr>
        <p:txBody>
          <a:bodyPr wrap="square" rtlCol="0">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Promote the value of the company called “women and men”, which supports both genders to growth equally, by giving a space to their children for employees to be able to keep growing professionally.  </a:t>
            </a:r>
          </a:p>
        </p:txBody>
      </p:sp>
      <p:sp>
        <p:nvSpPr>
          <p:cNvPr id="52" name="TextBox 51">
            <a:extLst>
              <a:ext uri="{FF2B5EF4-FFF2-40B4-BE49-F238E27FC236}">
                <a16:creationId xmlns:a16="http://schemas.microsoft.com/office/drawing/2014/main" id="{316C91D3-2F7D-4E64-A94B-39A180E2553B}"/>
              </a:ext>
            </a:extLst>
          </p:cNvPr>
          <p:cNvSpPr txBox="1"/>
          <p:nvPr/>
        </p:nvSpPr>
        <p:spPr>
          <a:xfrm>
            <a:off x="5502432" y="6887503"/>
            <a:ext cx="10070386" cy="1569660"/>
          </a:xfrm>
          <a:prstGeom prst="rect">
            <a:avLst/>
          </a:prstGeom>
          <a:noFill/>
        </p:spPr>
        <p:txBody>
          <a:bodyPr wrap="none" rtlCol="0">
            <a:spAutoFit/>
          </a:bodyPr>
          <a:lstStyle/>
          <a:p>
            <a:pPr algn="r"/>
            <a:r>
              <a:rPr lang="en-US" sz="9600" dirty="0">
                <a:solidFill>
                  <a:schemeClr val="tx1">
                    <a:lumMod val="95000"/>
                    <a:lumOff val="5000"/>
                  </a:schemeClr>
                </a:solidFill>
                <a:latin typeface="Rockwell Nova" panose="02060503020205020403" pitchFamily="18" charset="0"/>
              </a:rPr>
              <a:t>PHONE BOOTH </a:t>
            </a:r>
            <a:endParaRPr lang="en-US" sz="9600" dirty="0">
              <a:solidFill>
                <a:schemeClr val="bg2">
                  <a:lumMod val="10000"/>
                </a:schemeClr>
              </a:solidFill>
              <a:latin typeface="Rockwell Nova" panose="02060503020205020403" pitchFamily="18" charset="0"/>
            </a:endParaRPr>
          </a:p>
        </p:txBody>
      </p:sp>
      <p:sp>
        <p:nvSpPr>
          <p:cNvPr id="53" name="TextBox 52">
            <a:extLst>
              <a:ext uri="{FF2B5EF4-FFF2-40B4-BE49-F238E27FC236}">
                <a16:creationId xmlns:a16="http://schemas.microsoft.com/office/drawing/2014/main" id="{A6712BEC-E52A-47E9-B621-C5C0889DA90B}"/>
              </a:ext>
            </a:extLst>
          </p:cNvPr>
          <p:cNvSpPr txBox="1"/>
          <p:nvPr/>
        </p:nvSpPr>
        <p:spPr>
          <a:xfrm>
            <a:off x="11478427" y="8130929"/>
            <a:ext cx="3739129" cy="707886"/>
          </a:xfrm>
          <a:prstGeom prst="rect">
            <a:avLst/>
          </a:prstGeom>
          <a:noFill/>
        </p:spPr>
        <p:txBody>
          <a:bodyPr wrap="square" rtlCol="0">
            <a:spAutoFit/>
          </a:bodyPr>
          <a:lstStyle/>
          <a:p>
            <a:pPr algn="r"/>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20 NSF</a:t>
            </a:r>
          </a:p>
        </p:txBody>
      </p:sp>
      <p:sp>
        <p:nvSpPr>
          <p:cNvPr id="54" name="TextBox 53">
            <a:extLst>
              <a:ext uri="{FF2B5EF4-FFF2-40B4-BE49-F238E27FC236}">
                <a16:creationId xmlns:a16="http://schemas.microsoft.com/office/drawing/2014/main" id="{9353E416-F456-49AB-84EC-34D7F299C961}"/>
              </a:ext>
            </a:extLst>
          </p:cNvPr>
          <p:cNvSpPr txBox="1"/>
          <p:nvPr/>
        </p:nvSpPr>
        <p:spPr>
          <a:xfrm>
            <a:off x="10322250" y="8699361"/>
            <a:ext cx="4869950" cy="646331"/>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Room designed for one person to answer private calls.</a:t>
            </a:r>
          </a:p>
        </p:txBody>
      </p:sp>
      <p:sp>
        <p:nvSpPr>
          <p:cNvPr id="55" name="TextBox 54">
            <a:extLst>
              <a:ext uri="{FF2B5EF4-FFF2-40B4-BE49-F238E27FC236}">
                <a16:creationId xmlns:a16="http://schemas.microsoft.com/office/drawing/2014/main" id="{A8BBEA36-CB35-4DCE-80AE-96D6922881E3}"/>
              </a:ext>
            </a:extLst>
          </p:cNvPr>
          <p:cNvSpPr txBox="1"/>
          <p:nvPr/>
        </p:nvSpPr>
        <p:spPr>
          <a:xfrm>
            <a:off x="409102" y="8123100"/>
            <a:ext cx="5011329" cy="400110"/>
          </a:xfrm>
          <a:prstGeom prst="rect">
            <a:avLst/>
          </a:prstGeom>
          <a:noFill/>
        </p:spPr>
        <p:txBody>
          <a:bodyPr wrap="square" rtlCol="0">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Purpose: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6" name="TextBox 55">
            <a:extLst>
              <a:ext uri="{FF2B5EF4-FFF2-40B4-BE49-F238E27FC236}">
                <a16:creationId xmlns:a16="http://schemas.microsoft.com/office/drawing/2014/main" id="{52B6C03B-625B-4B04-8A0E-FFF8A90D5B55}"/>
              </a:ext>
            </a:extLst>
          </p:cNvPr>
          <p:cNvSpPr txBox="1"/>
          <p:nvPr/>
        </p:nvSpPr>
        <p:spPr>
          <a:xfrm>
            <a:off x="5251892" y="8162951"/>
            <a:ext cx="4817312" cy="400110"/>
          </a:xfrm>
          <a:prstGeom prst="rect">
            <a:avLst/>
          </a:prstGeom>
          <a:noFill/>
        </p:spPr>
        <p:txBody>
          <a:bodyPr wrap="square" rtlCol="0">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FF&amp;E: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7" name="TextBox 56">
            <a:extLst>
              <a:ext uri="{FF2B5EF4-FFF2-40B4-BE49-F238E27FC236}">
                <a16:creationId xmlns:a16="http://schemas.microsoft.com/office/drawing/2014/main" id="{32170488-4212-4C2C-AF30-021928206E49}"/>
              </a:ext>
            </a:extLst>
          </p:cNvPr>
          <p:cNvSpPr txBox="1"/>
          <p:nvPr/>
        </p:nvSpPr>
        <p:spPr>
          <a:xfrm>
            <a:off x="585249" y="8490710"/>
            <a:ext cx="4817312" cy="369332"/>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Give the employee extreme privacy.</a:t>
            </a:r>
          </a:p>
        </p:txBody>
      </p:sp>
      <p:sp>
        <p:nvSpPr>
          <p:cNvPr id="58" name="TextBox 57">
            <a:extLst>
              <a:ext uri="{FF2B5EF4-FFF2-40B4-BE49-F238E27FC236}">
                <a16:creationId xmlns:a16="http://schemas.microsoft.com/office/drawing/2014/main" id="{E0874981-D48E-4095-BD29-223E110686D2}"/>
              </a:ext>
            </a:extLst>
          </p:cNvPr>
          <p:cNvSpPr txBox="1"/>
          <p:nvPr/>
        </p:nvSpPr>
        <p:spPr>
          <a:xfrm>
            <a:off x="5515967" y="8522133"/>
            <a:ext cx="4512293" cy="369332"/>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Desk, chair, lamp, phone, outlet.</a:t>
            </a:r>
          </a:p>
        </p:txBody>
      </p:sp>
      <p:pic>
        <p:nvPicPr>
          <p:cNvPr id="3" name="Picture 2">
            <a:extLst>
              <a:ext uri="{FF2B5EF4-FFF2-40B4-BE49-F238E27FC236}">
                <a16:creationId xmlns:a16="http://schemas.microsoft.com/office/drawing/2014/main" id="{BE9102CE-B289-426F-A4E2-796F13669232}"/>
              </a:ext>
            </a:extLst>
          </p:cNvPr>
          <p:cNvPicPr>
            <a:picLocks noChangeAspect="1"/>
          </p:cNvPicPr>
          <p:nvPr/>
        </p:nvPicPr>
        <p:blipFill rotWithShape="1">
          <a:blip r:embed="rId2">
            <a:extLst>
              <a:ext uri="{28A0092B-C50C-407E-A947-70E740481C1C}">
                <a14:useLocalDpi xmlns:a14="http://schemas.microsoft.com/office/drawing/2010/main" val="0"/>
              </a:ext>
            </a:extLst>
          </a:blip>
          <a:srcRect l="50930" t="39631" r="25567" b="36359"/>
          <a:stretch/>
        </p:blipFill>
        <p:spPr>
          <a:xfrm>
            <a:off x="11845839" y="2836509"/>
            <a:ext cx="1790931" cy="1477329"/>
          </a:xfrm>
          <a:prstGeom prst="rect">
            <a:avLst/>
          </a:prstGeom>
        </p:spPr>
      </p:pic>
      <p:pic>
        <p:nvPicPr>
          <p:cNvPr id="59" name="Picture 58">
            <a:extLst>
              <a:ext uri="{FF2B5EF4-FFF2-40B4-BE49-F238E27FC236}">
                <a16:creationId xmlns:a16="http://schemas.microsoft.com/office/drawing/2014/main" id="{18D814F5-C373-47AD-BBA1-3191271C3384}"/>
              </a:ext>
            </a:extLst>
          </p:cNvPr>
          <p:cNvPicPr>
            <a:picLocks noChangeAspect="1"/>
          </p:cNvPicPr>
          <p:nvPr/>
        </p:nvPicPr>
        <p:blipFill rotWithShape="1">
          <a:blip r:embed="rId2">
            <a:extLst>
              <a:ext uri="{28A0092B-C50C-407E-A947-70E740481C1C}">
                <a14:useLocalDpi xmlns:a14="http://schemas.microsoft.com/office/drawing/2010/main" val="0"/>
              </a:ext>
            </a:extLst>
          </a:blip>
          <a:srcRect l="74717" t="39631" b="36359"/>
          <a:stretch/>
        </p:blipFill>
        <p:spPr>
          <a:xfrm>
            <a:off x="1629939" y="6246958"/>
            <a:ext cx="1926589" cy="1477329"/>
          </a:xfrm>
          <a:prstGeom prst="rect">
            <a:avLst/>
          </a:prstGeom>
        </p:spPr>
      </p:pic>
    </p:spTree>
    <p:extLst>
      <p:ext uri="{BB962C8B-B14F-4D97-AF65-F5344CB8AC3E}">
        <p14:creationId xmlns:p14="http://schemas.microsoft.com/office/powerpoint/2010/main" val="460962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a:extLst>
              <a:ext uri="{FF2B5EF4-FFF2-40B4-BE49-F238E27FC236}">
                <a16:creationId xmlns:a16="http://schemas.microsoft.com/office/drawing/2014/main" id="{79975147-CCF1-4ABE-BE76-02C497A032B6}"/>
              </a:ext>
            </a:extLst>
          </p:cNvPr>
          <p:cNvSpPr txBox="1"/>
          <p:nvPr/>
        </p:nvSpPr>
        <p:spPr>
          <a:xfrm>
            <a:off x="393182" y="184104"/>
            <a:ext cx="10908756" cy="1569660"/>
          </a:xfrm>
          <a:prstGeom prst="rect">
            <a:avLst/>
          </a:prstGeom>
          <a:noFill/>
        </p:spPr>
        <p:txBody>
          <a:bodyPr wrap="none" rtlCol="0">
            <a:spAutoFit/>
          </a:bodyPr>
          <a:lstStyle/>
          <a:p>
            <a:r>
              <a:rPr lang="en-US" sz="9600" dirty="0">
                <a:solidFill>
                  <a:schemeClr val="tx1">
                    <a:lumMod val="95000"/>
                    <a:lumOff val="5000"/>
                  </a:schemeClr>
                </a:solidFill>
                <a:latin typeface="Rockwell Nova" panose="02060503020205020403" pitchFamily="18" charset="0"/>
              </a:rPr>
              <a:t>STORAGE ROOM</a:t>
            </a:r>
            <a:endParaRPr lang="en-US" sz="9600" dirty="0">
              <a:solidFill>
                <a:schemeClr val="bg2">
                  <a:lumMod val="10000"/>
                </a:schemeClr>
              </a:solidFill>
              <a:latin typeface="Rockwell Nova" panose="02060503020205020403" pitchFamily="18" charset="0"/>
            </a:endParaRPr>
          </a:p>
        </p:txBody>
      </p:sp>
      <p:sp>
        <p:nvSpPr>
          <p:cNvPr id="40" name="TextBox 39">
            <a:extLst>
              <a:ext uri="{FF2B5EF4-FFF2-40B4-BE49-F238E27FC236}">
                <a16:creationId xmlns:a16="http://schemas.microsoft.com/office/drawing/2014/main" id="{9A1CB968-C2AC-4970-A097-9652CE4F13C7}"/>
              </a:ext>
            </a:extLst>
          </p:cNvPr>
          <p:cNvSpPr txBox="1"/>
          <p:nvPr/>
        </p:nvSpPr>
        <p:spPr>
          <a:xfrm>
            <a:off x="393182" y="1427530"/>
            <a:ext cx="4400105" cy="707886"/>
          </a:xfrm>
          <a:prstGeom prst="rect">
            <a:avLst/>
          </a:prstGeom>
          <a:noFill/>
        </p:spPr>
        <p:txBody>
          <a:bodyPr wrap="square" rtlCol="0">
            <a:spAutoFit/>
          </a:bodyPr>
          <a:lstStyle/>
          <a:p>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120 NSF</a:t>
            </a:r>
          </a:p>
        </p:txBody>
      </p:sp>
      <p:sp>
        <p:nvSpPr>
          <p:cNvPr id="41" name="TextBox 40">
            <a:extLst>
              <a:ext uri="{FF2B5EF4-FFF2-40B4-BE49-F238E27FC236}">
                <a16:creationId xmlns:a16="http://schemas.microsoft.com/office/drawing/2014/main" id="{2CED6E58-CA15-4827-A42B-3FF1426D8E63}"/>
              </a:ext>
            </a:extLst>
          </p:cNvPr>
          <p:cNvSpPr txBox="1"/>
          <p:nvPr/>
        </p:nvSpPr>
        <p:spPr>
          <a:xfrm>
            <a:off x="393182" y="1995962"/>
            <a:ext cx="4601034" cy="369332"/>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Furniture is stored.</a:t>
            </a:r>
          </a:p>
        </p:txBody>
      </p:sp>
      <p:sp>
        <p:nvSpPr>
          <p:cNvPr id="46" name="TextBox 45">
            <a:extLst>
              <a:ext uri="{FF2B5EF4-FFF2-40B4-BE49-F238E27FC236}">
                <a16:creationId xmlns:a16="http://schemas.microsoft.com/office/drawing/2014/main" id="{66692654-AE57-420D-919A-110D28FD386A}"/>
              </a:ext>
            </a:extLst>
          </p:cNvPr>
          <p:cNvSpPr txBox="1"/>
          <p:nvPr/>
        </p:nvSpPr>
        <p:spPr>
          <a:xfrm>
            <a:off x="5283696" y="1476207"/>
            <a:ext cx="4817312" cy="400110"/>
          </a:xfrm>
          <a:prstGeom prst="rect">
            <a:avLst/>
          </a:prstGeom>
          <a:noFill/>
        </p:spPr>
        <p:txBody>
          <a:bodyPr wrap="square" rtlCol="0">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FF&amp;E: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47" name="TextBox 46">
            <a:extLst>
              <a:ext uri="{FF2B5EF4-FFF2-40B4-BE49-F238E27FC236}">
                <a16:creationId xmlns:a16="http://schemas.microsoft.com/office/drawing/2014/main" id="{7D9FB36E-82D8-438D-8CE2-ED149FF63779}"/>
              </a:ext>
            </a:extLst>
          </p:cNvPr>
          <p:cNvSpPr txBox="1"/>
          <p:nvPr/>
        </p:nvSpPr>
        <p:spPr>
          <a:xfrm>
            <a:off x="5261168" y="1835389"/>
            <a:ext cx="4512293" cy="369332"/>
          </a:xfrm>
          <a:prstGeom prst="rect">
            <a:avLst/>
          </a:prstGeom>
          <a:noFill/>
        </p:spPr>
        <p:txBody>
          <a:bodyPr wrap="square" rtlCol="0">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Shelves.</a:t>
            </a:r>
          </a:p>
        </p:txBody>
      </p:sp>
      <p:sp>
        <p:nvSpPr>
          <p:cNvPr id="50" name="TextBox 49">
            <a:extLst>
              <a:ext uri="{FF2B5EF4-FFF2-40B4-BE49-F238E27FC236}">
                <a16:creationId xmlns:a16="http://schemas.microsoft.com/office/drawing/2014/main" id="{C56377A5-FC11-4FC4-83F4-9BAEFAFC1859}"/>
              </a:ext>
            </a:extLst>
          </p:cNvPr>
          <p:cNvSpPr txBox="1"/>
          <p:nvPr/>
        </p:nvSpPr>
        <p:spPr>
          <a:xfrm>
            <a:off x="9898925" y="1478479"/>
            <a:ext cx="4817312" cy="400110"/>
          </a:xfrm>
          <a:prstGeom prst="rect">
            <a:avLst/>
          </a:prstGeom>
          <a:noFill/>
        </p:spPr>
        <p:txBody>
          <a:bodyPr wrap="square" rtlCol="0">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PURPOSE: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1" name="TextBox 50">
            <a:extLst>
              <a:ext uri="{FF2B5EF4-FFF2-40B4-BE49-F238E27FC236}">
                <a16:creationId xmlns:a16="http://schemas.microsoft.com/office/drawing/2014/main" id="{935821DD-97A9-4CA4-AF1E-544F5F29B1CA}"/>
              </a:ext>
            </a:extLst>
          </p:cNvPr>
          <p:cNvSpPr txBox="1"/>
          <p:nvPr/>
        </p:nvSpPr>
        <p:spPr>
          <a:xfrm>
            <a:off x="9876397" y="1837661"/>
            <a:ext cx="4512293" cy="923330"/>
          </a:xfrm>
          <a:prstGeom prst="rect">
            <a:avLst/>
          </a:prstGeom>
          <a:noFill/>
        </p:spPr>
        <p:txBody>
          <a:bodyPr wrap="square" rtlCol="0">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To storage or hide furniture that is not being used. This allows spaces to have more flexibility. </a:t>
            </a:r>
          </a:p>
        </p:txBody>
      </p:sp>
      <p:sp>
        <p:nvSpPr>
          <p:cNvPr id="52" name="TextBox 51">
            <a:extLst>
              <a:ext uri="{FF2B5EF4-FFF2-40B4-BE49-F238E27FC236}">
                <a16:creationId xmlns:a16="http://schemas.microsoft.com/office/drawing/2014/main" id="{316C91D3-2F7D-4E64-A94B-39A180E2553B}"/>
              </a:ext>
            </a:extLst>
          </p:cNvPr>
          <p:cNvSpPr txBox="1"/>
          <p:nvPr/>
        </p:nvSpPr>
        <p:spPr>
          <a:xfrm>
            <a:off x="5252364" y="3420958"/>
            <a:ext cx="10320454" cy="1569660"/>
          </a:xfrm>
          <a:prstGeom prst="rect">
            <a:avLst/>
          </a:prstGeom>
          <a:noFill/>
        </p:spPr>
        <p:txBody>
          <a:bodyPr wrap="none" rtlCol="0">
            <a:spAutoFit/>
          </a:bodyPr>
          <a:lstStyle/>
          <a:p>
            <a:pPr algn="r"/>
            <a:r>
              <a:rPr lang="en-US" sz="9600" dirty="0">
                <a:solidFill>
                  <a:schemeClr val="tx1">
                    <a:lumMod val="95000"/>
                    <a:lumOff val="5000"/>
                  </a:schemeClr>
                </a:solidFill>
                <a:latin typeface="Rockwell Nova" panose="02060503020205020403" pitchFamily="18" charset="0"/>
              </a:rPr>
              <a:t>HUDDLE ROOM </a:t>
            </a:r>
            <a:endParaRPr lang="en-US" sz="9600" dirty="0">
              <a:solidFill>
                <a:schemeClr val="bg2">
                  <a:lumMod val="10000"/>
                </a:schemeClr>
              </a:solidFill>
              <a:latin typeface="Rockwell Nova" panose="02060503020205020403" pitchFamily="18" charset="0"/>
            </a:endParaRPr>
          </a:p>
        </p:txBody>
      </p:sp>
      <p:sp>
        <p:nvSpPr>
          <p:cNvPr id="53" name="TextBox 52">
            <a:extLst>
              <a:ext uri="{FF2B5EF4-FFF2-40B4-BE49-F238E27FC236}">
                <a16:creationId xmlns:a16="http://schemas.microsoft.com/office/drawing/2014/main" id="{A6712BEC-E52A-47E9-B621-C5C0889DA90B}"/>
              </a:ext>
            </a:extLst>
          </p:cNvPr>
          <p:cNvSpPr txBox="1"/>
          <p:nvPr/>
        </p:nvSpPr>
        <p:spPr>
          <a:xfrm>
            <a:off x="11478427" y="4664384"/>
            <a:ext cx="3739129" cy="707886"/>
          </a:xfrm>
          <a:prstGeom prst="rect">
            <a:avLst/>
          </a:prstGeom>
          <a:noFill/>
        </p:spPr>
        <p:txBody>
          <a:bodyPr wrap="square" rtlCol="0">
            <a:spAutoFit/>
          </a:bodyPr>
          <a:lstStyle/>
          <a:p>
            <a:pPr algn="r"/>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200 NSF</a:t>
            </a:r>
          </a:p>
        </p:txBody>
      </p:sp>
      <p:sp>
        <p:nvSpPr>
          <p:cNvPr id="54" name="TextBox 53">
            <a:extLst>
              <a:ext uri="{FF2B5EF4-FFF2-40B4-BE49-F238E27FC236}">
                <a16:creationId xmlns:a16="http://schemas.microsoft.com/office/drawing/2014/main" id="{9353E416-F456-49AB-84EC-34D7F299C961}"/>
              </a:ext>
            </a:extLst>
          </p:cNvPr>
          <p:cNvSpPr txBox="1"/>
          <p:nvPr/>
        </p:nvSpPr>
        <p:spPr>
          <a:xfrm>
            <a:off x="10322250" y="5232816"/>
            <a:ext cx="4869950" cy="369332"/>
          </a:xfrm>
          <a:prstGeom prst="rect">
            <a:avLst/>
          </a:prstGeom>
          <a:noFill/>
        </p:spPr>
        <p:txBody>
          <a:bodyPr wrap="square" rtlCol="0">
            <a:spAutoFit/>
          </a:bodyPr>
          <a:lstStyle/>
          <a:p>
            <a:pPr algn="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Small and private meeting area.</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5" name="TextBox 54">
            <a:extLst>
              <a:ext uri="{FF2B5EF4-FFF2-40B4-BE49-F238E27FC236}">
                <a16:creationId xmlns:a16="http://schemas.microsoft.com/office/drawing/2014/main" id="{A8BBEA36-CB35-4DCE-80AE-96D6922881E3}"/>
              </a:ext>
            </a:extLst>
          </p:cNvPr>
          <p:cNvSpPr txBox="1"/>
          <p:nvPr/>
        </p:nvSpPr>
        <p:spPr>
          <a:xfrm>
            <a:off x="409102" y="4656555"/>
            <a:ext cx="5011329" cy="400110"/>
          </a:xfrm>
          <a:prstGeom prst="rect">
            <a:avLst/>
          </a:prstGeom>
          <a:noFill/>
        </p:spPr>
        <p:txBody>
          <a:bodyPr wrap="square" rtlCol="0">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Purpose: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6" name="TextBox 55">
            <a:extLst>
              <a:ext uri="{FF2B5EF4-FFF2-40B4-BE49-F238E27FC236}">
                <a16:creationId xmlns:a16="http://schemas.microsoft.com/office/drawing/2014/main" id="{52B6C03B-625B-4B04-8A0E-FFF8A90D5B55}"/>
              </a:ext>
            </a:extLst>
          </p:cNvPr>
          <p:cNvSpPr txBox="1"/>
          <p:nvPr/>
        </p:nvSpPr>
        <p:spPr>
          <a:xfrm>
            <a:off x="5251892" y="4696406"/>
            <a:ext cx="4817312" cy="400110"/>
          </a:xfrm>
          <a:prstGeom prst="rect">
            <a:avLst/>
          </a:prstGeom>
          <a:noFill/>
        </p:spPr>
        <p:txBody>
          <a:bodyPr wrap="square" rtlCol="0">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FF&amp;E: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7" name="TextBox 56">
            <a:extLst>
              <a:ext uri="{FF2B5EF4-FFF2-40B4-BE49-F238E27FC236}">
                <a16:creationId xmlns:a16="http://schemas.microsoft.com/office/drawing/2014/main" id="{32170488-4212-4C2C-AF30-021928206E49}"/>
              </a:ext>
            </a:extLst>
          </p:cNvPr>
          <p:cNvSpPr txBox="1"/>
          <p:nvPr/>
        </p:nvSpPr>
        <p:spPr>
          <a:xfrm>
            <a:off x="585249" y="5024165"/>
            <a:ext cx="4817312" cy="369332"/>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Provide privacy.</a:t>
            </a:r>
          </a:p>
        </p:txBody>
      </p:sp>
      <p:sp>
        <p:nvSpPr>
          <p:cNvPr id="58" name="TextBox 57">
            <a:extLst>
              <a:ext uri="{FF2B5EF4-FFF2-40B4-BE49-F238E27FC236}">
                <a16:creationId xmlns:a16="http://schemas.microsoft.com/office/drawing/2014/main" id="{E0874981-D48E-4095-BD29-223E110686D2}"/>
              </a:ext>
            </a:extLst>
          </p:cNvPr>
          <p:cNvSpPr txBox="1"/>
          <p:nvPr/>
        </p:nvSpPr>
        <p:spPr>
          <a:xfrm>
            <a:off x="5515967" y="5055588"/>
            <a:ext cx="4512293" cy="369332"/>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Table, chairs, screen, outlets.</a:t>
            </a:r>
          </a:p>
        </p:txBody>
      </p:sp>
      <p:sp>
        <p:nvSpPr>
          <p:cNvPr id="25" name="TextBox 24">
            <a:extLst>
              <a:ext uri="{FF2B5EF4-FFF2-40B4-BE49-F238E27FC236}">
                <a16:creationId xmlns:a16="http://schemas.microsoft.com/office/drawing/2014/main" id="{65453F3D-F7BE-45AD-9683-54F4A9BE005D}"/>
              </a:ext>
            </a:extLst>
          </p:cNvPr>
          <p:cNvSpPr txBox="1"/>
          <p:nvPr/>
        </p:nvSpPr>
        <p:spPr>
          <a:xfrm>
            <a:off x="352600" y="6893481"/>
            <a:ext cx="9092554" cy="1569660"/>
          </a:xfrm>
          <a:prstGeom prst="rect">
            <a:avLst/>
          </a:prstGeom>
          <a:noFill/>
        </p:spPr>
        <p:txBody>
          <a:bodyPr wrap="none" rtlCol="0">
            <a:spAutoFit/>
          </a:bodyPr>
          <a:lstStyle/>
          <a:p>
            <a:r>
              <a:rPr lang="en-US" sz="9600" dirty="0">
                <a:solidFill>
                  <a:schemeClr val="tx1">
                    <a:lumMod val="95000"/>
                    <a:lumOff val="5000"/>
                  </a:schemeClr>
                </a:solidFill>
                <a:latin typeface="Rockwell Nova" panose="02060503020205020403" pitchFamily="18" charset="0"/>
              </a:rPr>
              <a:t>FOCUS ROOM</a:t>
            </a:r>
            <a:endParaRPr lang="en-US" sz="9600" dirty="0">
              <a:solidFill>
                <a:schemeClr val="bg2">
                  <a:lumMod val="10000"/>
                </a:schemeClr>
              </a:solidFill>
              <a:latin typeface="Rockwell Nova" panose="02060503020205020403" pitchFamily="18" charset="0"/>
            </a:endParaRPr>
          </a:p>
        </p:txBody>
      </p:sp>
      <p:sp>
        <p:nvSpPr>
          <p:cNvPr id="26" name="TextBox 25">
            <a:extLst>
              <a:ext uri="{FF2B5EF4-FFF2-40B4-BE49-F238E27FC236}">
                <a16:creationId xmlns:a16="http://schemas.microsoft.com/office/drawing/2014/main" id="{03D34E06-A978-4D73-8883-6856DF96E420}"/>
              </a:ext>
            </a:extLst>
          </p:cNvPr>
          <p:cNvSpPr txBox="1"/>
          <p:nvPr/>
        </p:nvSpPr>
        <p:spPr>
          <a:xfrm>
            <a:off x="352600" y="8136907"/>
            <a:ext cx="4400105" cy="707886"/>
          </a:xfrm>
          <a:prstGeom prst="rect">
            <a:avLst/>
          </a:prstGeom>
          <a:noFill/>
        </p:spPr>
        <p:txBody>
          <a:bodyPr wrap="square" rtlCol="0">
            <a:spAutoFit/>
          </a:bodyPr>
          <a:lstStyle/>
          <a:p>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160 NSF</a:t>
            </a:r>
          </a:p>
        </p:txBody>
      </p:sp>
      <p:sp>
        <p:nvSpPr>
          <p:cNvPr id="27" name="TextBox 26">
            <a:extLst>
              <a:ext uri="{FF2B5EF4-FFF2-40B4-BE49-F238E27FC236}">
                <a16:creationId xmlns:a16="http://schemas.microsoft.com/office/drawing/2014/main" id="{56D8F76A-0D1A-4681-94F0-E3D8EA5EF5B1}"/>
              </a:ext>
            </a:extLst>
          </p:cNvPr>
          <p:cNvSpPr txBox="1"/>
          <p:nvPr/>
        </p:nvSpPr>
        <p:spPr>
          <a:xfrm>
            <a:off x="352600" y="8705339"/>
            <a:ext cx="4601034" cy="923330"/>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Market research method that brings together 6-10 people in a room to provide feedback regarding a product</a:t>
            </a:r>
          </a:p>
        </p:txBody>
      </p:sp>
      <p:sp>
        <p:nvSpPr>
          <p:cNvPr id="28" name="TextBox 27">
            <a:extLst>
              <a:ext uri="{FF2B5EF4-FFF2-40B4-BE49-F238E27FC236}">
                <a16:creationId xmlns:a16="http://schemas.microsoft.com/office/drawing/2014/main" id="{C701363E-8F05-4668-BD0B-7B819E4B1F90}"/>
              </a:ext>
            </a:extLst>
          </p:cNvPr>
          <p:cNvSpPr txBox="1"/>
          <p:nvPr/>
        </p:nvSpPr>
        <p:spPr>
          <a:xfrm>
            <a:off x="5243114" y="8185584"/>
            <a:ext cx="4817312" cy="400110"/>
          </a:xfrm>
          <a:prstGeom prst="rect">
            <a:avLst/>
          </a:prstGeom>
          <a:noFill/>
        </p:spPr>
        <p:txBody>
          <a:bodyPr wrap="square" rtlCol="0">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FF&amp;E: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9" name="TextBox 28">
            <a:extLst>
              <a:ext uri="{FF2B5EF4-FFF2-40B4-BE49-F238E27FC236}">
                <a16:creationId xmlns:a16="http://schemas.microsoft.com/office/drawing/2014/main" id="{42E5E0FE-9430-4633-89A5-2760421C51EA}"/>
              </a:ext>
            </a:extLst>
          </p:cNvPr>
          <p:cNvSpPr txBox="1"/>
          <p:nvPr/>
        </p:nvSpPr>
        <p:spPr>
          <a:xfrm>
            <a:off x="5220586" y="8544766"/>
            <a:ext cx="4512293" cy="646331"/>
          </a:xfrm>
          <a:prstGeom prst="rect">
            <a:avLst/>
          </a:prstGeom>
          <a:noFill/>
        </p:spPr>
        <p:txBody>
          <a:bodyPr wrap="square" rtlCol="0">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Desks, tables, chairs, outlets, screens, water station.</a:t>
            </a:r>
          </a:p>
        </p:txBody>
      </p:sp>
      <p:sp>
        <p:nvSpPr>
          <p:cNvPr id="30" name="TextBox 29">
            <a:extLst>
              <a:ext uri="{FF2B5EF4-FFF2-40B4-BE49-F238E27FC236}">
                <a16:creationId xmlns:a16="http://schemas.microsoft.com/office/drawing/2014/main" id="{A5C76F32-3C28-48B9-A0A7-7FFAB094E956}"/>
              </a:ext>
            </a:extLst>
          </p:cNvPr>
          <p:cNvSpPr txBox="1"/>
          <p:nvPr/>
        </p:nvSpPr>
        <p:spPr>
          <a:xfrm>
            <a:off x="9858343" y="8187856"/>
            <a:ext cx="4817312" cy="400110"/>
          </a:xfrm>
          <a:prstGeom prst="rect">
            <a:avLst/>
          </a:prstGeom>
          <a:noFill/>
        </p:spPr>
        <p:txBody>
          <a:bodyPr wrap="square" rtlCol="0">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PURPOSE: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31" name="TextBox 30">
            <a:extLst>
              <a:ext uri="{FF2B5EF4-FFF2-40B4-BE49-F238E27FC236}">
                <a16:creationId xmlns:a16="http://schemas.microsoft.com/office/drawing/2014/main" id="{04513CF9-CDC8-4861-BDA9-795D3D679D1D}"/>
              </a:ext>
            </a:extLst>
          </p:cNvPr>
          <p:cNvSpPr txBox="1"/>
          <p:nvPr/>
        </p:nvSpPr>
        <p:spPr>
          <a:xfrm>
            <a:off x="9835815" y="8547038"/>
            <a:ext cx="4512293" cy="646331"/>
          </a:xfrm>
          <a:prstGeom prst="rect">
            <a:avLst/>
          </a:prstGeom>
          <a:noFill/>
        </p:spPr>
        <p:txBody>
          <a:bodyPr wrap="square" rtlCol="0">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Be able to give clients an outstanding product based on real opinions. </a:t>
            </a:r>
          </a:p>
        </p:txBody>
      </p:sp>
      <p:pic>
        <p:nvPicPr>
          <p:cNvPr id="7" name="Picture 6">
            <a:extLst>
              <a:ext uri="{FF2B5EF4-FFF2-40B4-BE49-F238E27FC236}">
                <a16:creationId xmlns:a16="http://schemas.microsoft.com/office/drawing/2014/main" id="{CD3977AB-6584-4088-9037-7715C30B8215}"/>
              </a:ext>
            </a:extLst>
          </p:cNvPr>
          <p:cNvPicPr>
            <a:picLocks noChangeAspect="1"/>
          </p:cNvPicPr>
          <p:nvPr/>
        </p:nvPicPr>
        <p:blipFill rotWithShape="1">
          <a:blip r:embed="rId2">
            <a:extLst>
              <a:ext uri="{28A0092B-C50C-407E-A947-70E740481C1C}">
                <a14:useLocalDpi xmlns:a14="http://schemas.microsoft.com/office/drawing/2010/main" val="0"/>
              </a:ext>
            </a:extLst>
          </a:blip>
          <a:srcRect l="22992" t="16425" r="23740" b="13081"/>
          <a:stretch/>
        </p:blipFill>
        <p:spPr>
          <a:xfrm>
            <a:off x="698653" y="3695700"/>
            <a:ext cx="2303269" cy="2152710"/>
          </a:xfrm>
          <a:prstGeom prst="rect">
            <a:avLst/>
          </a:prstGeom>
        </p:spPr>
      </p:pic>
      <p:pic>
        <p:nvPicPr>
          <p:cNvPr id="9" name="Picture 8">
            <a:extLst>
              <a:ext uri="{FF2B5EF4-FFF2-40B4-BE49-F238E27FC236}">
                <a16:creationId xmlns:a16="http://schemas.microsoft.com/office/drawing/2014/main" id="{2A986D78-9A17-49A8-BB92-5DE9C24389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03944" y="6284427"/>
            <a:ext cx="4512293" cy="1393884"/>
          </a:xfrm>
          <a:prstGeom prst="rect">
            <a:avLst/>
          </a:prstGeom>
        </p:spPr>
      </p:pic>
    </p:spTree>
    <p:extLst>
      <p:ext uri="{BB962C8B-B14F-4D97-AF65-F5344CB8AC3E}">
        <p14:creationId xmlns:p14="http://schemas.microsoft.com/office/powerpoint/2010/main" val="2508060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E197B17-1D53-4FC6-9355-8F444B503FFF}"/>
              </a:ext>
            </a:extLst>
          </p:cNvPr>
          <p:cNvSpPr txBox="1"/>
          <p:nvPr/>
        </p:nvSpPr>
        <p:spPr>
          <a:xfrm>
            <a:off x="3604587" y="170514"/>
            <a:ext cx="11952311" cy="1569660"/>
          </a:xfrm>
          <a:prstGeom prst="rect">
            <a:avLst/>
          </a:prstGeom>
          <a:noFill/>
        </p:spPr>
        <p:txBody>
          <a:bodyPr wrap="none" rtlCol="0">
            <a:spAutoFit/>
          </a:bodyPr>
          <a:lstStyle/>
          <a:p>
            <a:pPr algn="r"/>
            <a:r>
              <a:rPr lang="en-US" sz="9600" dirty="0">
                <a:solidFill>
                  <a:schemeClr val="tx1">
                    <a:lumMod val="95000"/>
                    <a:lumOff val="5000"/>
                  </a:schemeClr>
                </a:solidFill>
                <a:latin typeface="Rockwell Nova" panose="02060503020205020403" pitchFamily="18" charset="0"/>
              </a:rPr>
              <a:t>COLLABORATION </a:t>
            </a:r>
            <a:endParaRPr lang="en-US" sz="9600" dirty="0">
              <a:solidFill>
                <a:schemeClr val="bg2">
                  <a:lumMod val="10000"/>
                </a:schemeClr>
              </a:solidFill>
              <a:latin typeface="Rockwell Nova" panose="02060503020205020403" pitchFamily="18" charset="0"/>
            </a:endParaRPr>
          </a:p>
        </p:txBody>
      </p:sp>
      <p:sp>
        <p:nvSpPr>
          <p:cNvPr id="5" name="TextBox 4">
            <a:extLst>
              <a:ext uri="{FF2B5EF4-FFF2-40B4-BE49-F238E27FC236}">
                <a16:creationId xmlns:a16="http://schemas.microsoft.com/office/drawing/2014/main" id="{C8C901E2-E2FB-4C14-AA35-73E6659F6858}"/>
              </a:ext>
            </a:extLst>
          </p:cNvPr>
          <p:cNvSpPr txBox="1"/>
          <p:nvPr/>
        </p:nvSpPr>
        <p:spPr>
          <a:xfrm>
            <a:off x="11462507" y="1413940"/>
            <a:ext cx="3739129" cy="707886"/>
          </a:xfrm>
          <a:prstGeom prst="rect">
            <a:avLst/>
          </a:prstGeom>
          <a:noFill/>
        </p:spPr>
        <p:txBody>
          <a:bodyPr wrap="square" rtlCol="0">
            <a:spAutoFit/>
          </a:bodyPr>
          <a:lstStyle/>
          <a:p>
            <a:pPr algn="r"/>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120 NSF</a:t>
            </a:r>
          </a:p>
        </p:txBody>
      </p:sp>
      <p:sp>
        <p:nvSpPr>
          <p:cNvPr id="6" name="TextBox 5">
            <a:extLst>
              <a:ext uri="{FF2B5EF4-FFF2-40B4-BE49-F238E27FC236}">
                <a16:creationId xmlns:a16="http://schemas.microsoft.com/office/drawing/2014/main" id="{4BFF46F1-E721-4A2E-AE5A-0BAAE9B617BC}"/>
              </a:ext>
            </a:extLst>
          </p:cNvPr>
          <p:cNvSpPr txBox="1"/>
          <p:nvPr/>
        </p:nvSpPr>
        <p:spPr>
          <a:xfrm>
            <a:off x="10306330" y="1982372"/>
            <a:ext cx="4869950" cy="923330"/>
          </a:xfrm>
          <a:prstGeom prst="rect">
            <a:avLst/>
          </a:prstGeom>
          <a:noFill/>
        </p:spPr>
        <p:txBody>
          <a:bodyPr wrap="square" rtlCol="0">
            <a:spAutoFit/>
          </a:bodyPr>
          <a:lstStyle/>
          <a:p>
            <a:pPr algn="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Space that allows workers to collaborate with  using devices that are wireless, real-time annotation and file sharing</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4" name="TextBox 13">
            <a:extLst>
              <a:ext uri="{FF2B5EF4-FFF2-40B4-BE49-F238E27FC236}">
                <a16:creationId xmlns:a16="http://schemas.microsoft.com/office/drawing/2014/main" id="{BF0FBEAD-3910-411C-9860-996C2E4F6F5A}"/>
              </a:ext>
            </a:extLst>
          </p:cNvPr>
          <p:cNvSpPr txBox="1"/>
          <p:nvPr/>
        </p:nvSpPr>
        <p:spPr>
          <a:xfrm>
            <a:off x="393182" y="1406111"/>
            <a:ext cx="5011329" cy="400110"/>
          </a:xfrm>
          <a:prstGeom prst="rect">
            <a:avLst/>
          </a:prstGeom>
          <a:noFill/>
        </p:spPr>
        <p:txBody>
          <a:bodyPr wrap="square" rtlCol="0">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Purpose: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5" name="TextBox 14">
            <a:extLst>
              <a:ext uri="{FF2B5EF4-FFF2-40B4-BE49-F238E27FC236}">
                <a16:creationId xmlns:a16="http://schemas.microsoft.com/office/drawing/2014/main" id="{C8A3DA20-18CA-4557-BA74-B5A98CECE68B}"/>
              </a:ext>
            </a:extLst>
          </p:cNvPr>
          <p:cNvSpPr txBox="1"/>
          <p:nvPr/>
        </p:nvSpPr>
        <p:spPr>
          <a:xfrm>
            <a:off x="5235972" y="1445962"/>
            <a:ext cx="4817312" cy="400110"/>
          </a:xfrm>
          <a:prstGeom prst="rect">
            <a:avLst/>
          </a:prstGeom>
          <a:noFill/>
        </p:spPr>
        <p:txBody>
          <a:bodyPr wrap="square" rtlCol="0">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FF&amp;E: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6" name="TextBox 15">
            <a:extLst>
              <a:ext uri="{FF2B5EF4-FFF2-40B4-BE49-F238E27FC236}">
                <a16:creationId xmlns:a16="http://schemas.microsoft.com/office/drawing/2014/main" id="{3C7D070D-F991-483D-8031-C772E9775BA8}"/>
              </a:ext>
            </a:extLst>
          </p:cNvPr>
          <p:cNvSpPr txBox="1"/>
          <p:nvPr/>
        </p:nvSpPr>
        <p:spPr>
          <a:xfrm>
            <a:off x="569329" y="1773721"/>
            <a:ext cx="4817312" cy="923330"/>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Promote well-being by creating small communities. This will improve creativity and boost moral. </a:t>
            </a:r>
          </a:p>
        </p:txBody>
      </p:sp>
      <p:sp>
        <p:nvSpPr>
          <p:cNvPr id="17" name="TextBox 16">
            <a:extLst>
              <a:ext uri="{FF2B5EF4-FFF2-40B4-BE49-F238E27FC236}">
                <a16:creationId xmlns:a16="http://schemas.microsoft.com/office/drawing/2014/main" id="{DC2D1256-F571-4D2D-8D66-473A387EB3EA}"/>
              </a:ext>
            </a:extLst>
          </p:cNvPr>
          <p:cNvSpPr txBox="1"/>
          <p:nvPr/>
        </p:nvSpPr>
        <p:spPr>
          <a:xfrm>
            <a:off x="5500047" y="1805144"/>
            <a:ext cx="4512293" cy="369332"/>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Table, couches, chairs, outlets.</a:t>
            </a:r>
          </a:p>
        </p:txBody>
      </p:sp>
      <p:sp>
        <p:nvSpPr>
          <p:cNvPr id="39" name="TextBox 38">
            <a:extLst>
              <a:ext uri="{FF2B5EF4-FFF2-40B4-BE49-F238E27FC236}">
                <a16:creationId xmlns:a16="http://schemas.microsoft.com/office/drawing/2014/main" id="{79975147-CCF1-4ABE-BE76-02C497A032B6}"/>
              </a:ext>
            </a:extLst>
          </p:cNvPr>
          <p:cNvSpPr txBox="1"/>
          <p:nvPr/>
        </p:nvSpPr>
        <p:spPr>
          <a:xfrm>
            <a:off x="393182" y="3418634"/>
            <a:ext cx="13752483" cy="1569660"/>
          </a:xfrm>
          <a:prstGeom prst="rect">
            <a:avLst/>
          </a:prstGeom>
          <a:noFill/>
        </p:spPr>
        <p:txBody>
          <a:bodyPr wrap="none" rtlCol="0">
            <a:spAutoFit/>
          </a:bodyPr>
          <a:lstStyle/>
          <a:p>
            <a:r>
              <a:rPr lang="en-US" sz="9600" dirty="0">
                <a:solidFill>
                  <a:schemeClr val="tx1">
                    <a:lumMod val="95000"/>
                    <a:lumOff val="5000"/>
                  </a:schemeClr>
                </a:solidFill>
                <a:latin typeface="Rockwell Nova" panose="02060503020205020403" pitchFamily="18" charset="0"/>
              </a:rPr>
              <a:t>CONFERENCE ROOM</a:t>
            </a:r>
            <a:endParaRPr lang="en-US" sz="9600" dirty="0">
              <a:solidFill>
                <a:schemeClr val="bg2">
                  <a:lumMod val="10000"/>
                </a:schemeClr>
              </a:solidFill>
              <a:latin typeface="Rockwell Nova" panose="02060503020205020403" pitchFamily="18" charset="0"/>
            </a:endParaRPr>
          </a:p>
        </p:txBody>
      </p:sp>
      <p:sp>
        <p:nvSpPr>
          <p:cNvPr id="40" name="TextBox 39">
            <a:extLst>
              <a:ext uri="{FF2B5EF4-FFF2-40B4-BE49-F238E27FC236}">
                <a16:creationId xmlns:a16="http://schemas.microsoft.com/office/drawing/2014/main" id="{9A1CB968-C2AC-4970-A097-9652CE4F13C7}"/>
              </a:ext>
            </a:extLst>
          </p:cNvPr>
          <p:cNvSpPr txBox="1"/>
          <p:nvPr/>
        </p:nvSpPr>
        <p:spPr>
          <a:xfrm>
            <a:off x="393182" y="4662060"/>
            <a:ext cx="4400105" cy="707886"/>
          </a:xfrm>
          <a:prstGeom prst="rect">
            <a:avLst/>
          </a:prstGeom>
          <a:noFill/>
        </p:spPr>
        <p:txBody>
          <a:bodyPr wrap="square" rtlCol="0">
            <a:spAutoFit/>
          </a:bodyPr>
          <a:lstStyle/>
          <a:p>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480 NSF</a:t>
            </a:r>
          </a:p>
        </p:txBody>
      </p:sp>
      <p:sp>
        <p:nvSpPr>
          <p:cNvPr id="41" name="TextBox 40">
            <a:extLst>
              <a:ext uri="{FF2B5EF4-FFF2-40B4-BE49-F238E27FC236}">
                <a16:creationId xmlns:a16="http://schemas.microsoft.com/office/drawing/2014/main" id="{2CED6E58-CA15-4827-A42B-3FF1426D8E63}"/>
              </a:ext>
            </a:extLst>
          </p:cNvPr>
          <p:cNvSpPr txBox="1"/>
          <p:nvPr/>
        </p:nvSpPr>
        <p:spPr>
          <a:xfrm>
            <a:off x="393182" y="5230492"/>
            <a:ext cx="4601034" cy="646331"/>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Provided for large singular events such as business conferences.</a:t>
            </a:r>
          </a:p>
        </p:txBody>
      </p:sp>
      <p:sp>
        <p:nvSpPr>
          <p:cNvPr id="46" name="TextBox 45">
            <a:extLst>
              <a:ext uri="{FF2B5EF4-FFF2-40B4-BE49-F238E27FC236}">
                <a16:creationId xmlns:a16="http://schemas.microsoft.com/office/drawing/2014/main" id="{66692654-AE57-420D-919A-110D28FD386A}"/>
              </a:ext>
            </a:extLst>
          </p:cNvPr>
          <p:cNvSpPr txBox="1"/>
          <p:nvPr/>
        </p:nvSpPr>
        <p:spPr>
          <a:xfrm>
            <a:off x="5283696" y="4710737"/>
            <a:ext cx="4817312" cy="400110"/>
          </a:xfrm>
          <a:prstGeom prst="rect">
            <a:avLst/>
          </a:prstGeom>
          <a:noFill/>
        </p:spPr>
        <p:txBody>
          <a:bodyPr wrap="square" rtlCol="0">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FF&amp;E: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47" name="TextBox 46">
            <a:extLst>
              <a:ext uri="{FF2B5EF4-FFF2-40B4-BE49-F238E27FC236}">
                <a16:creationId xmlns:a16="http://schemas.microsoft.com/office/drawing/2014/main" id="{7D9FB36E-82D8-438D-8CE2-ED149FF63779}"/>
              </a:ext>
            </a:extLst>
          </p:cNvPr>
          <p:cNvSpPr txBox="1"/>
          <p:nvPr/>
        </p:nvSpPr>
        <p:spPr>
          <a:xfrm>
            <a:off x="5261168" y="5069919"/>
            <a:ext cx="4512293" cy="646331"/>
          </a:xfrm>
          <a:prstGeom prst="rect">
            <a:avLst/>
          </a:prstGeom>
          <a:noFill/>
        </p:spPr>
        <p:txBody>
          <a:bodyPr wrap="square" rtlCol="0">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Long tables, screen, board, desk, chair, outlets.</a:t>
            </a:r>
          </a:p>
        </p:txBody>
      </p:sp>
      <p:sp>
        <p:nvSpPr>
          <p:cNvPr id="50" name="TextBox 49">
            <a:extLst>
              <a:ext uri="{FF2B5EF4-FFF2-40B4-BE49-F238E27FC236}">
                <a16:creationId xmlns:a16="http://schemas.microsoft.com/office/drawing/2014/main" id="{C56377A5-FC11-4FC4-83F4-9BAEFAFC1859}"/>
              </a:ext>
            </a:extLst>
          </p:cNvPr>
          <p:cNvSpPr txBox="1"/>
          <p:nvPr/>
        </p:nvSpPr>
        <p:spPr>
          <a:xfrm>
            <a:off x="9898925" y="4713009"/>
            <a:ext cx="4817312" cy="400110"/>
          </a:xfrm>
          <a:prstGeom prst="rect">
            <a:avLst/>
          </a:prstGeom>
          <a:noFill/>
        </p:spPr>
        <p:txBody>
          <a:bodyPr wrap="square" rtlCol="0">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PURPOSE: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1" name="TextBox 50">
            <a:extLst>
              <a:ext uri="{FF2B5EF4-FFF2-40B4-BE49-F238E27FC236}">
                <a16:creationId xmlns:a16="http://schemas.microsoft.com/office/drawing/2014/main" id="{935821DD-97A9-4CA4-AF1E-544F5F29B1CA}"/>
              </a:ext>
            </a:extLst>
          </p:cNvPr>
          <p:cNvSpPr txBox="1"/>
          <p:nvPr/>
        </p:nvSpPr>
        <p:spPr>
          <a:xfrm>
            <a:off x="9876397" y="5072191"/>
            <a:ext cx="4512293" cy="369332"/>
          </a:xfrm>
          <a:prstGeom prst="rect">
            <a:avLst/>
          </a:prstGeom>
          <a:noFill/>
        </p:spPr>
        <p:txBody>
          <a:bodyPr wrap="square" rtlCol="0">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Promotes acoustic and visual privacy.</a:t>
            </a:r>
          </a:p>
        </p:txBody>
      </p:sp>
      <p:sp>
        <p:nvSpPr>
          <p:cNvPr id="52" name="TextBox 51">
            <a:extLst>
              <a:ext uri="{FF2B5EF4-FFF2-40B4-BE49-F238E27FC236}">
                <a16:creationId xmlns:a16="http://schemas.microsoft.com/office/drawing/2014/main" id="{316C91D3-2F7D-4E64-A94B-39A180E2553B}"/>
              </a:ext>
            </a:extLst>
          </p:cNvPr>
          <p:cNvSpPr txBox="1"/>
          <p:nvPr/>
        </p:nvSpPr>
        <p:spPr>
          <a:xfrm>
            <a:off x="1486910" y="6887503"/>
            <a:ext cx="14085908" cy="1569660"/>
          </a:xfrm>
          <a:prstGeom prst="rect">
            <a:avLst/>
          </a:prstGeom>
          <a:noFill/>
        </p:spPr>
        <p:txBody>
          <a:bodyPr wrap="none" rtlCol="0">
            <a:spAutoFit/>
          </a:bodyPr>
          <a:lstStyle/>
          <a:p>
            <a:pPr algn="r"/>
            <a:r>
              <a:rPr lang="en-US" sz="9600" dirty="0">
                <a:solidFill>
                  <a:schemeClr val="tx1">
                    <a:lumMod val="95000"/>
                    <a:lumOff val="5000"/>
                  </a:schemeClr>
                </a:solidFill>
                <a:latin typeface="Rockwell Nova" panose="02060503020205020403" pitchFamily="18" charset="0"/>
              </a:rPr>
              <a:t>CONFERENCE ROOM </a:t>
            </a:r>
            <a:endParaRPr lang="en-US" sz="9600" dirty="0">
              <a:solidFill>
                <a:schemeClr val="bg2">
                  <a:lumMod val="10000"/>
                </a:schemeClr>
              </a:solidFill>
              <a:latin typeface="Rockwell Nova" panose="02060503020205020403" pitchFamily="18" charset="0"/>
            </a:endParaRPr>
          </a:p>
        </p:txBody>
      </p:sp>
      <p:sp>
        <p:nvSpPr>
          <p:cNvPr id="53" name="TextBox 52">
            <a:extLst>
              <a:ext uri="{FF2B5EF4-FFF2-40B4-BE49-F238E27FC236}">
                <a16:creationId xmlns:a16="http://schemas.microsoft.com/office/drawing/2014/main" id="{A6712BEC-E52A-47E9-B621-C5C0889DA90B}"/>
              </a:ext>
            </a:extLst>
          </p:cNvPr>
          <p:cNvSpPr txBox="1"/>
          <p:nvPr/>
        </p:nvSpPr>
        <p:spPr>
          <a:xfrm>
            <a:off x="11478427" y="8130929"/>
            <a:ext cx="3739129" cy="707886"/>
          </a:xfrm>
          <a:prstGeom prst="rect">
            <a:avLst/>
          </a:prstGeom>
          <a:noFill/>
        </p:spPr>
        <p:txBody>
          <a:bodyPr wrap="square" rtlCol="0">
            <a:spAutoFit/>
          </a:bodyPr>
          <a:lstStyle/>
          <a:p>
            <a:pPr algn="r"/>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300 NSF</a:t>
            </a:r>
          </a:p>
        </p:txBody>
      </p:sp>
      <p:sp>
        <p:nvSpPr>
          <p:cNvPr id="54" name="TextBox 53">
            <a:extLst>
              <a:ext uri="{FF2B5EF4-FFF2-40B4-BE49-F238E27FC236}">
                <a16:creationId xmlns:a16="http://schemas.microsoft.com/office/drawing/2014/main" id="{9353E416-F456-49AB-84EC-34D7F299C961}"/>
              </a:ext>
            </a:extLst>
          </p:cNvPr>
          <p:cNvSpPr txBox="1"/>
          <p:nvPr/>
        </p:nvSpPr>
        <p:spPr>
          <a:xfrm>
            <a:off x="10322250" y="8699361"/>
            <a:ext cx="4869950" cy="369332"/>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Provided for smaller events such as meetings.</a:t>
            </a:r>
          </a:p>
        </p:txBody>
      </p:sp>
      <p:sp>
        <p:nvSpPr>
          <p:cNvPr id="55" name="TextBox 54">
            <a:extLst>
              <a:ext uri="{FF2B5EF4-FFF2-40B4-BE49-F238E27FC236}">
                <a16:creationId xmlns:a16="http://schemas.microsoft.com/office/drawing/2014/main" id="{A8BBEA36-CB35-4DCE-80AE-96D6922881E3}"/>
              </a:ext>
            </a:extLst>
          </p:cNvPr>
          <p:cNvSpPr txBox="1"/>
          <p:nvPr/>
        </p:nvSpPr>
        <p:spPr>
          <a:xfrm>
            <a:off x="409102" y="8123100"/>
            <a:ext cx="5011329" cy="400110"/>
          </a:xfrm>
          <a:prstGeom prst="rect">
            <a:avLst/>
          </a:prstGeom>
          <a:noFill/>
        </p:spPr>
        <p:txBody>
          <a:bodyPr wrap="square" rtlCol="0">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Purpose: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6" name="TextBox 55">
            <a:extLst>
              <a:ext uri="{FF2B5EF4-FFF2-40B4-BE49-F238E27FC236}">
                <a16:creationId xmlns:a16="http://schemas.microsoft.com/office/drawing/2014/main" id="{52B6C03B-625B-4B04-8A0E-FFF8A90D5B55}"/>
              </a:ext>
            </a:extLst>
          </p:cNvPr>
          <p:cNvSpPr txBox="1"/>
          <p:nvPr/>
        </p:nvSpPr>
        <p:spPr>
          <a:xfrm>
            <a:off x="5251892" y="8162951"/>
            <a:ext cx="4817312" cy="400110"/>
          </a:xfrm>
          <a:prstGeom prst="rect">
            <a:avLst/>
          </a:prstGeom>
          <a:noFill/>
        </p:spPr>
        <p:txBody>
          <a:bodyPr wrap="square" rtlCol="0">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FF&amp;E: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7" name="TextBox 56">
            <a:extLst>
              <a:ext uri="{FF2B5EF4-FFF2-40B4-BE49-F238E27FC236}">
                <a16:creationId xmlns:a16="http://schemas.microsoft.com/office/drawing/2014/main" id="{32170488-4212-4C2C-AF30-021928206E49}"/>
              </a:ext>
            </a:extLst>
          </p:cNvPr>
          <p:cNvSpPr txBox="1"/>
          <p:nvPr/>
        </p:nvSpPr>
        <p:spPr>
          <a:xfrm>
            <a:off x="585249" y="8490710"/>
            <a:ext cx="4817312" cy="369332"/>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Promoted acoustic and visual privacy.</a:t>
            </a:r>
          </a:p>
        </p:txBody>
      </p:sp>
      <p:sp>
        <p:nvSpPr>
          <p:cNvPr id="58" name="TextBox 57">
            <a:extLst>
              <a:ext uri="{FF2B5EF4-FFF2-40B4-BE49-F238E27FC236}">
                <a16:creationId xmlns:a16="http://schemas.microsoft.com/office/drawing/2014/main" id="{E0874981-D48E-4095-BD29-223E110686D2}"/>
              </a:ext>
            </a:extLst>
          </p:cNvPr>
          <p:cNvSpPr txBox="1"/>
          <p:nvPr/>
        </p:nvSpPr>
        <p:spPr>
          <a:xfrm>
            <a:off x="5515967" y="8522133"/>
            <a:ext cx="4512293" cy="646331"/>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Table, chairs, water and coffee station, outlets, screen, board, lamp.</a:t>
            </a:r>
          </a:p>
        </p:txBody>
      </p:sp>
      <p:pic>
        <p:nvPicPr>
          <p:cNvPr id="9" name="Picture 8">
            <a:extLst>
              <a:ext uri="{FF2B5EF4-FFF2-40B4-BE49-F238E27FC236}">
                <a16:creationId xmlns:a16="http://schemas.microsoft.com/office/drawing/2014/main" id="{6C2C7E5D-8B75-4E50-B1BB-F1EDC8E785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06135" y="5441523"/>
            <a:ext cx="3618151" cy="1591986"/>
          </a:xfrm>
          <a:prstGeom prst="rect">
            <a:avLst/>
          </a:prstGeom>
        </p:spPr>
      </p:pic>
    </p:spTree>
    <p:extLst>
      <p:ext uri="{BB962C8B-B14F-4D97-AF65-F5344CB8AC3E}">
        <p14:creationId xmlns:p14="http://schemas.microsoft.com/office/powerpoint/2010/main" val="200681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B4115F-704D-4496-BD07-C49EEB6B5F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6194" y="5963044"/>
            <a:ext cx="4366624" cy="1484653"/>
          </a:xfrm>
          <a:prstGeom prst="rect">
            <a:avLst/>
          </a:prstGeom>
        </p:spPr>
      </p:pic>
      <p:sp>
        <p:nvSpPr>
          <p:cNvPr id="39" name="TextBox 38">
            <a:extLst>
              <a:ext uri="{FF2B5EF4-FFF2-40B4-BE49-F238E27FC236}">
                <a16:creationId xmlns:a16="http://schemas.microsoft.com/office/drawing/2014/main" id="{79975147-CCF1-4ABE-BE76-02C497A032B6}"/>
              </a:ext>
            </a:extLst>
          </p:cNvPr>
          <p:cNvSpPr txBox="1"/>
          <p:nvPr/>
        </p:nvSpPr>
        <p:spPr>
          <a:xfrm>
            <a:off x="393182" y="184104"/>
            <a:ext cx="7948010" cy="1569660"/>
          </a:xfrm>
          <a:prstGeom prst="rect">
            <a:avLst/>
          </a:prstGeom>
          <a:noFill/>
        </p:spPr>
        <p:txBody>
          <a:bodyPr wrap="none" rtlCol="0">
            <a:spAutoFit/>
          </a:bodyPr>
          <a:lstStyle/>
          <a:p>
            <a:r>
              <a:rPr lang="en-US" sz="9600" dirty="0">
                <a:solidFill>
                  <a:schemeClr val="tx1">
                    <a:lumMod val="95000"/>
                    <a:lumOff val="5000"/>
                  </a:schemeClr>
                </a:solidFill>
                <a:latin typeface="Rockwell Nova" panose="02060503020205020403" pitchFamily="18" charset="0"/>
              </a:rPr>
              <a:t>PRINT AREA</a:t>
            </a:r>
            <a:endParaRPr lang="en-US" sz="9600" dirty="0">
              <a:solidFill>
                <a:schemeClr val="bg2">
                  <a:lumMod val="10000"/>
                </a:schemeClr>
              </a:solidFill>
              <a:latin typeface="Rockwell Nova" panose="02060503020205020403" pitchFamily="18" charset="0"/>
            </a:endParaRPr>
          </a:p>
        </p:txBody>
      </p:sp>
      <p:sp>
        <p:nvSpPr>
          <p:cNvPr id="40" name="TextBox 39">
            <a:extLst>
              <a:ext uri="{FF2B5EF4-FFF2-40B4-BE49-F238E27FC236}">
                <a16:creationId xmlns:a16="http://schemas.microsoft.com/office/drawing/2014/main" id="{9A1CB968-C2AC-4970-A097-9652CE4F13C7}"/>
              </a:ext>
            </a:extLst>
          </p:cNvPr>
          <p:cNvSpPr txBox="1"/>
          <p:nvPr/>
        </p:nvSpPr>
        <p:spPr>
          <a:xfrm>
            <a:off x="393182" y="1427530"/>
            <a:ext cx="4400105" cy="707886"/>
          </a:xfrm>
          <a:prstGeom prst="rect">
            <a:avLst/>
          </a:prstGeom>
          <a:noFill/>
        </p:spPr>
        <p:txBody>
          <a:bodyPr wrap="square" rtlCol="0">
            <a:spAutoFit/>
          </a:bodyPr>
          <a:lstStyle/>
          <a:p>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100 NSF</a:t>
            </a:r>
          </a:p>
        </p:txBody>
      </p:sp>
      <p:sp>
        <p:nvSpPr>
          <p:cNvPr id="41" name="TextBox 40">
            <a:extLst>
              <a:ext uri="{FF2B5EF4-FFF2-40B4-BE49-F238E27FC236}">
                <a16:creationId xmlns:a16="http://schemas.microsoft.com/office/drawing/2014/main" id="{2CED6E58-CA15-4827-A42B-3FF1426D8E63}"/>
              </a:ext>
            </a:extLst>
          </p:cNvPr>
          <p:cNvSpPr txBox="1"/>
          <p:nvPr/>
        </p:nvSpPr>
        <p:spPr>
          <a:xfrm>
            <a:off x="393182" y="1995962"/>
            <a:ext cx="4601034" cy="369332"/>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Where printing takes place.</a:t>
            </a:r>
          </a:p>
        </p:txBody>
      </p:sp>
      <p:sp>
        <p:nvSpPr>
          <p:cNvPr id="46" name="TextBox 45">
            <a:extLst>
              <a:ext uri="{FF2B5EF4-FFF2-40B4-BE49-F238E27FC236}">
                <a16:creationId xmlns:a16="http://schemas.microsoft.com/office/drawing/2014/main" id="{66692654-AE57-420D-919A-110D28FD386A}"/>
              </a:ext>
            </a:extLst>
          </p:cNvPr>
          <p:cNvSpPr txBox="1"/>
          <p:nvPr/>
        </p:nvSpPr>
        <p:spPr>
          <a:xfrm>
            <a:off x="5283696" y="1476207"/>
            <a:ext cx="4817312" cy="400110"/>
          </a:xfrm>
          <a:prstGeom prst="rect">
            <a:avLst/>
          </a:prstGeom>
          <a:noFill/>
        </p:spPr>
        <p:txBody>
          <a:bodyPr wrap="square" rtlCol="0">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FF&amp;E: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47" name="TextBox 46">
            <a:extLst>
              <a:ext uri="{FF2B5EF4-FFF2-40B4-BE49-F238E27FC236}">
                <a16:creationId xmlns:a16="http://schemas.microsoft.com/office/drawing/2014/main" id="{7D9FB36E-82D8-438D-8CE2-ED149FF63779}"/>
              </a:ext>
            </a:extLst>
          </p:cNvPr>
          <p:cNvSpPr txBox="1"/>
          <p:nvPr/>
        </p:nvSpPr>
        <p:spPr>
          <a:xfrm>
            <a:off x="5261168" y="1835389"/>
            <a:ext cx="4512293" cy="369332"/>
          </a:xfrm>
          <a:prstGeom prst="rect">
            <a:avLst/>
          </a:prstGeom>
          <a:noFill/>
        </p:spPr>
        <p:txBody>
          <a:bodyPr wrap="square" rtlCol="0">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Computers, printers, scanners.</a:t>
            </a:r>
          </a:p>
        </p:txBody>
      </p:sp>
      <p:sp>
        <p:nvSpPr>
          <p:cNvPr id="50" name="TextBox 49">
            <a:extLst>
              <a:ext uri="{FF2B5EF4-FFF2-40B4-BE49-F238E27FC236}">
                <a16:creationId xmlns:a16="http://schemas.microsoft.com/office/drawing/2014/main" id="{C56377A5-FC11-4FC4-83F4-9BAEFAFC1859}"/>
              </a:ext>
            </a:extLst>
          </p:cNvPr>
          <p:cNvSpPr txBox="1"/>
          <p:nvPr/>
        </p:nvSpPr>
        <p:spPr>
          <a:xfrm>
            <a:off x="9898925" y="1478479"/>
            <a:ext cx="4817312" cy="400110"/>
          </a:xfrm>
          <a:prstGeom prst="rect">
            <a:avLst/>
          </a:prstGeom>
          <a:noFill/>
        </p:spPr>
        <p:txBody>
          <a:bodyPr wrap="square" rtlCol="0">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PURPOSE: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1" name="TextBox 50">
            <a:extLst>
              <a:ext uri="{FF2B5EF4-FFF2-40B4-BE49-F238E27FC236}">
                <a16:creationId xmlns:a16="http://schemas.microsoft.com/office/drawing/2014/main" id="{935821DD-97A9-4CA4-AF1E-544F5F29B1CA}"/>
              </a:ext>
            </a:extLst>
          </p:cNvPr>
          <p:cNvSpPr txBox="1"/>
          <p:nvPr/>
        </p:nvSpPr>
        <p:spPr>
          <a:xfrm>
            <a:off x="9876397" y="1837661"/>
            <a:ext cx="4512293" cy="923330"/>
          </a:xfrm>
          <a:prstGeom prst="rect">
            <a:avLst/>
          </a:prstGeom>
          <a:noFill/>
        </p:spPr>
        <p:txBody>
          <a:bodyPr wrap="square" rtlCol="0">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Creates well-being by having the employees walking to the space. Creates communities. </a:t>
            </a:r>
          </a:p>
        </p:txBody>
      </p:sp>
      <p:sp>
        <p:nvSpPr>
          <p:cNvPr id="52" name="TextBox 51">
            <a:extLst>
              <a:ext uri="{FF2B5EF4-FFF2-40B4-BE49-F238E27FC236}">
                <a16:creationId xmlns:a16="http://schemas.microsoft.com/office/drawing/2014/main" id="{316C91D3-2F7D-4E64-A94B-39A180E2553B}"/>
              </a:ext>
            </a:extLst>
          </p:cNvPr>
          <p:cNvSpPr txBox="1"/>
          <p:nvPr/>
        </p:nvSpPr>
        <p:spPr>
          <a:xfrm>
            <a:off x="5621055" y="3420958"/>
            <a:ext cx="9951763" cy="1569660"/>
          </a:xfrm>
          <a:prstGeom prst="rect">
            <a:avLst/>
          </a:prstGeom>
          <a:noFill/>
        </p:spPr>
        <p:txBody>
          <a:bodyPr wrap="none" rtlCol="0">
            <a:spAutoFit/>
          </a:bodyPr>
          <a:lstStyle/>
          <a:p>
            <a:pPr algn="r"/>
            <a:r>
              <a:rPr lang="en-US" sz="9600" dirty="0">
                <a:solidFill>
                  <a:schemeClr val="tx1">
                    <a:lumMod val="95000"/>
                    <a:lumOff val="5000"/>
                  </a:schemeClr>
                </a:solidFill>
                <a:latin typeface="Rockwell Nova" panose="02060503020205020403" pitchFamily="18" charset="0"/>
              </a:rPr>
              <a:t>SERVER ROOM </a:t>
            </a:r>
            <a:endParaRPr lang="en-US" sz="9600" dirty="0">
              <a:solidFill>
                <a:schemeClr val="bg2">
                  <a:lumMod val="10000"/>
                </a:schemeClr>
              </a:solidFill>
              <a:latin typeface="Rockwell Nova" panose="02060503020205020403" pitchFamily="18" charset="0"/>
            </a:endParaRPr>
          </a:p>
        </p:txBody>
      </p:sp>
      <p:sp>
        <p:nvSpPr>
          <p:cNvPr id="53" name="TextBox 52">
            <a:extLst>
              <a:ext uri="{FF2B5EF4-FFF2-40B4-BE49-F238E27FC236}">
                <a16:creationId xmlns:a16="http://schemas.microsoft.com/office/drawing/2014/main" id="{A6712BEC-E52A-47E9-B621-C5C0889DA90B}"/>
              </a:ext>
            </a:extLst>
          </p:cNvPr>
          <p:cNvSpPr txBox="1"/>
          <p:nvPr/>
        </p:nvSpPr>
        <p:spPr>
          <a:xfrm>
            <a:off x="11478427" y="4664384"/>
            <a:ext cx="3739129" cy="707886"/>
          </a:xfrm>
          <a:prstGeom prst="rect">
            <a:avLst/>
          </a:prstGeom>
          <a:noFill/>
        </p:spPr>
        <p:txBody>
          <a:bodyPr wrap="square" rtlCol="0">
            <a:spAutoFit/>
          </a:bodyPr>
          <a:lstStyle/>
          <a:p>
            <a:pPr algn="r"/>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180 NSF</a:t>
            </a:r>
          </a:p>
        </p:txBody>
      </p:sp>
      <p:sp>
        <p:nvSpPr>
          <p:cNvPr id="54" name="TextBox 53">
            <a:extLst>
              <a:ext uri="{FF2B5EF4-FFF2-40B4-BE49-F238E27FC236}">
                <a16:creationId xmlns:a16="http://schemas.microsoft.com/office/drawing/2014/main" id="{9353E416-F456-49AB-84EC-34D7F299C961}"/>
              </a:ext>
            </a:extLst>
          </p:cNvPr>
          <p:cNvSpPr txBox="1"/>
          <p:nvPr/>
        </p:nvSpPr>
        <p:spPr>
          <a:xfrm>
            <a:off x="10322250" y="5232816"/>
            <a:ext cx="4869950" cy="646331"/>
          </a:xfrm>
          <a:prstGeom prst="rect">
            <a:avLst/>
          </a:prstGeom>
          <a:noFill/>
        </p:spPr>
        <p:txBody>
          <a:bodyPr wrap="square" rtlCol="0">
            <a:spAutoFit/>
          </a:bodyPr>
          <a:lstStyle/>
          <a:p>
            <a:pPr algn="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Room devotes to the continuous operation of computer servers.</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5" name="TextBox 54">
            <a:extLst>
              <a:ext uri="{FF2B5EF4-FFF2-40B4-BE49-F238E27FC236}">
                <a16:creationId xmlns:a16="http://schemas.microsoft.com/office/drawing/2014/main" id="{A8BBEA36-CB35-4DCE-80AE-96D6922881E3}"/>
              </a:ext>
            </a:extLst>
          </p:cNvPr>
          <p:cNvSpPr txBox="1"/>
          <p:nvPr/>
        </p:nvSpPr>
        <p:spPr>
          <a:xfrm>
            <a:off x="409102" y="4656555"/>
            <a:ext cx="5011329" cy="400110"/>
          </a:xfrm>
          <a:prstGeom prst="rect">
            <a:avLst/>
          </a:prstGeom>
          <a:noFill/>
        </p:spPr>
        <p:txBody>
          <a:bodyPr wrap="square" rtlCol="0">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Purpose: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6" name="TextBox 55">
            <a:extLst>
              <a:ext uri="{FF2B5EF4-FFF2-40B4-BE49-F238E27FC236}">
                <a16:creationId xmlns:a16="http://schemas.microsoft.com/office/drawing/2014/main" id="{52B6C03B-625B-4B04-8A0E-FFF8A90D5B55}"/>
              </a:ext>
            </a:extLst>
          </p:cNvPr>
          <p:cNvSpPr txBox="1"/>
          <p:nvPr/>
        </p:nvSpPr>
        <p:spPr>
          <a:xfrm>
            <a:off x="5251892" y="4696406"/>
            <a:ext cx="4817312" cy="400110"/>
          </a:xfrm>
          <a:prstGeom prst="rect">
            <a:avLst/>
          </a:prstGeom>
          <a:noFill/>
        </p:spPr>
        <p:txBody>
          <a:bodyPr wrap="square" rtlCol="0">
            <a:spAutoFit/>
          </a:bodyPr>
          <a:lstStyle/>
          <a:p>
            <a:pPr algn="r"/>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FF&amp;E: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7" name="TextBox 56">
            <a:extLst>
              <a:ext uri="{FF2B5EF4-FFF2-40B4-BE49-F238E27FC236}">
                <a16:creationId xmlns:a16="http://schemas.microsoft.com/office/drawing/2014/main" id="{32170488-4212-4C2C-AF30-021928206E49}"/>
              </a:ext>
            </a:extLst>
          </p:cNvPr>
          <p:cNvSpPr txBox="1"/>
          <p:nvPr/>
        </p:nvSpPr>
        <p:spPr>
          <a:xfrm>
            <a:off x="585249" y="5024165"/>
            <a:ext cx="4817312" cy="369332"/>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Promotes technology and innovation.</a:t>
            </a:r>
          </a:p>
        </p:txBody>
      </p:sp>
      <p:sp>
        <p:nvSpPr>
          <p:cNvPr id="58" name="TextBox 57">
            <a:extLst>
              <a:ext uri="{FF2B5EF4-FFF2-40B4-BE49-F238E27FC236}">
                <a16:creationId xmlns:a16="http://schemas.microsoft.com/office/drawing/2014/main" id="{E0874981-D48E-4095-BD29-223E110686D2}"/>
              </a:ext>
            </a:extLst>
          </p:cNvPr>
          <p:cNvSpPr txBox="1"/>
          <p:nvPr/>
        </p:nvSpPr>
        <p:spPr>
          <a:xfrm>
            <a:off x="5515967" y="5055588"/>
            <a:ext cx="4512293" cy="369332"/>
          </a:xfrm>
          <a:prstGeom prst="rect">
            <a:avLst/>
          </a:prstGeom>
          <a:noFill/>
        </p:spPr>
        <p:txBody>
          <a:bodyPr wrap="square" rtlCol="0">
            <a:spAutoFit/>
          </a:bodyPr>
          <a:lstStyle/>
          <a:p>
            <a:pPr algn="r"/>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Desks, chair, computers, outlets.</a:t>
            </a:r>
          </a:p>
        </p:txBody>
      </p:sp>
      <p:sp>
        <p:nvSpPr>
          <p:cNvPr id="25" name="TextBox 24">
            <a:extLst>
              <a:ext uri="{FF2B5EF4-FFF2-40B4-BE49-F238E27FC236}">
                <a16:creationId xmlns:a16="http://schemas.microsoft.com/office/drawing/2014/main" id="{65453F3D-F7BE-45AD-9683-54F4A9BE005D}"/>
              </a:ext>
            </a:extLst>
          </p:cNvPr>
          <p:cNvSpPr txBox="1"/>
          <p:nvPr/>
        </p:nvSpPr>
        <p:spPr>
          <a:xfrm>
            <a:off x="352600" y="6893481"/>
            <a:ext cx="11735905" cy="1569660"/>
          </a:xfrm>
          <a:prstGeom prst="rect">
            <a:avLst/>
          </a:prstGeom>
          <a:noFill/>
        </p:spPr>
        <p:txBody>
          <a:bodyPr wrap="none" rtlCol="0">
            <a:spAutoFit/>
          </a:bodyPr>
          <a:lstStyle/>
          <a:p>
            <a:r>
              <a:rPr lang="en-US" sz="9600" dirty="0">
                <a:solidFill>
                  <a:schemeClr val="tx1">
                    <a:lumMod val="95000"/>
                    <a:lumOff val="5000"/>
                  </a:schemeClr>
                </a:solidFill>
                <a:latin typeface="Rockwell Nova" panose="02060503020205020403" pitchFamily="18" charset="0"/>
              </a:rPr>
              <a:t>HISTORY DISPLAY</a:t>
            </a:r>
            <a:endParaRPr lang="en-US" sz="9600" dirty="0">
              <a:solidFill>
                <a:schemeClr val="bg2">
                  <a:lumMod val="10000"/>
                </a:schemeClr>
              </a:solidFill>
              <a:latin typeface="Rockwell Nova" panose="02060503020205020403" pitchFamily="18" charset="0"/>
            </a:endParaRPr>
          </a:p>
        </p:txBody>
      </p:sp>
      <p:sp>
        <p:nvSpPr>
          <p:cNvPr id="27" name="TextBox 26">
            <a:extLst>
              <a:ext uri="{FF2B5EF4-FFF2-40B4-BE49-F238E27FC236}">
                <a16:creationId xmlns:a16="http://schemas.microsoft.com/office/drawing/2014/main" id="{56D8F76A-0D1A-4681-94F0-E3D8EA5EF5B1}"/>
              </a:ext>
            </a:extLst>
          </p:cNvPr>
          <p:cNvSpPr txBox="1"/>
          <p:nvPr/>
        </p:nvSpPr>
        <p:spPr>
          <a:xfrm>
            <a:off x="374348" y="8143196"/>
            <a:ext cx="4601034" cy="923330"/>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Display of the history, most important facts, and values of the company throughout the public spaces of the building.</a:t>
            </a:r>
          </a:p>
        </p:txBody>
      </p:sp>
      <p:sp>
        <p:nvSpPr>
          <p:cNvPr id="28" name="TextBox 27">
            <a:extLst>
              <a:ext uri="{FF2B5EF4-FFF2-40B4-BE49-F238E27FC236}">
                <a16:creationId xmlns:a16="http://schemas.microsoft.com/office/drawing/2014/main" id="{C701363E-8F05-4668-BD0B-7B819E4B1F90}"/>
              </a:ext>
            </a:extLst>
          </p:cNvPr>
          <p:cNvSpPr txBox="1"/>
          <p:nvPr/>
        </p:nvSpPr>
        <p:spPr>
          <a:xfrm>
            <a:off x="5243114" y="8185584"/>
            <a:ext cx="4817312" cy="400110"/>
          </a:xfrm>
          <a:prstGeom prst="rect">
            <a:avLst/>
          </a:prstGeom>
          <a:noFill/>
        </p:spPr>
        <p:txBody>
          <a:bodyPr wrap="square" rtlCol="0">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FF&amp;E: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9" name="TextBox 28">
            <a:extLst>
              <a:ext uri="{FF2B5EF4-FFF2-40B4-BE49-F238E27FC236}">
                <a16:creationId xmlns:a16="http://schemas.microsoft.com/office/drawing/2014/main" id="{42E5E0FE-9430-4633-89A5-2760421C51EA}"/>
              </a:ext>
            </a:extLst>
          </p:cNvPr>
          <p:cNvSpPr txBox="1"/>
          <p:nvPr/>
        </p:nvSpPr>
        <p:spPr>
          <a:xfrm>
            <a:off x="5220586" y="8544766"/>
            <a:ext cx="4512293" cy="369332"/>
          </a:xfrm>
          <a:prstGeom prst="rect">
            <a:avLst/>
          </a:prstGeom>
          <a:noFill/>
        </p:spPr>
        <p:txBody>
          <a:bodyPr wrap="square" rtlCol="0">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Screens, boards.</a:t>
            </a:r>
          </a:p>
        </p:txBody>
      </p:sp>
      <p:sp>
        <p:nvSpPr>
          <p:cNvPr id="30" name="TextBox 29">
            <a:extLst>
              <a:ext uri="{FF2B5EF4-FFF2-40B4-BE49-F238E27FC236}">
                <a16:creationId xmlns:a16="http://schemas.microsoft.com/office/drawing/2014/main" id="{A5C76F32-3C28-48B9-A0A7-7FFAB094E956}"/>
              </a:ext>
            </a:extLst>
          </p:cNvPr>
          <p:cNvSpPr txBox="1"/>
          <p:nvPr/>
        </p:nvSpPr>
        <p:spPr>
          <a:xfrm>
            <a:off x="9858343" y="8187856"/>
            <a:ext cx="4817312" cy="400110"/>
          </a:xfrm>
          <a:prstGeom prst="rect">
            <a:avLst/>
          </a:prstGeom>
          <a:noFill/>
        </p:spPr>
        <p:txBody>
          <a:bodyPr wrap="square" rtlCol="0">
            <a:spAutoFit/>
          </a:bodyPr>
          <a:lstStyle/>
          <a:p>
            <a:r>
              <a:rPr lang="en-US" sz="2000" dirty="0">
                <a:solidFill>
                  <a:srgbClr val="FA6F06"/>
                </a:solidFill>
                <a:latin typeface="Rockwell Nova" panose="02060503020205020403" pitchFamily="18" charset="0"/>
                <a:ea typeface="Malgun Gothic Semilight" panose="020B0502040204020203" pitchFamily="34" charset="-128"/>
                <a:cs typeface="Malgun Gothic Semilight" panose="020B0502040204020203" pitchFamily="34" charset="-128"/>
              </a:rPr>
              <a:t>PURPOSE:</a:t>
            </a:r>
            <a:endParaRPr lang="en-US" sz="1600"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31" name="TextBox 30">
            <a:extLst>
              <a:ext uri="{FF2B5EF4-FFF2-40B4-BE49-F238E27FC236}">
                <a16:creationId xmlns:a16="http://schemas.microsoft.com/office/drawing/2014/main" id="{04513CF9-CDC8-4861-BDA9-795D3D679D1D}"/>
              </a:ext>
            </a:extLst>
          </p:cNvPr>
          <p:cNvSpPr txBox="1"/>
          <p:nvPr/>
        </p:nvSpPr>
        <p:spPr>
          <a:xfrm>
            <a:off x="9835815" y="8547038"/>
            <a:ext cx="4512293" cy="923330"/>
          </a:xfrm>
          <a:prstGeom prst="rect">
            <a:avLst/>
          </a:prstGeom>
          <a:noFill/>
        </p:spPr>
        <p:txBody>
          <a:bodyPr wrap="square" rtlCol="0">
            <a:spAutoFit/>
          </a:bodyPr>
          <a:lstStyle/>
          <a:p>
            <a:r>
              <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Promote the values of the company. u</a:t>
            </a: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se both visual and cultural branding in order to boost moral in the workplace. </a:t>
            </a:r>
            <a:endParaRPr lang="en-US" dirty="0">
              <a:solidFill>
                <a:schemeClr val="tx1">
                  <a:lumMod val="95000"/>
                  <a:lumOff val="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pic>
        <p:nvPicPr>
          <p:cNvPr id="5" name="Picture 4">
            <a:extLst>
              <a:ext uri="{FF2B5EF4-FFF2-40B4-BE49-F238E27FC236}">
                <a16:creationId xmlns:a16="http://schemas.microsoft.com/office/drawing/2014/main" id="{B48D9FD9-CFC4-4B73-9E16-B15872D435F7}"/>
              </a:ext>
            </a:extLst>
          </p:cNvPr>
          <p:cNvPicPr>
            <a:picLocks noChangeAspect="1"/>
          </p:cNvPicPr>
          <p:nvPr/>
        </p:nvPicPr>
        <p:blipFill rotWithShape="1">
          <a:blip r:embed="rId3">
            <a:extLst>
              <a:ext uri="{28A0092B-C50C-407E-A947-70E740481C1C}">
                <a14:useLocalDpi xmlns:a14="http://schemas.microsoft.com/office/drawing/2010/main" val="0"/>
              </a:ext>
            </a:extLst>
          </a:blip>
          <a:srcRect l="35692" t="66660" b="4293"/>
          <a:stretch/>
        </p:blipFill>
        <p:spPr>
          <a:xfrm>
            <a:off x="953800" y="2826593"/>
            <a:ext cx="3442129" cy="1554767"/>
          </a:xfrm>
          <a:prstGeom prst="rect">
            <a:avLst/>
          </a:prstGeom>
        </p:spPr>
      </p:pic>
    </p:spTree>
    <p:extLst>
      <p:ext uri="{BB962C8B-B14F-4D97-AF65-F5344CB8AC3E}">
        <p14:creationId xmlns:p14="http://schemas.microsoft.com/office/powerpoint/2010/main" val="13433760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C6A1CE6-1C02-4553-9583-83DD780E29BD}"/>
              </a:ext>
            </a:extLst>
          </p:cNvPr>
          <p:cNvPicPr>
            <a:picLocks noChangeAspect="1"/>
          </p:cNvPicPr>
          <p:nvPr/>
        </p:nvPicPr>
        <p:blipFill rotWithShape="1">
          <a:blip r:embed="rId2">
            <a:extLst>
              <a:ext uri="{28A0092B-C50C-407E-A947-70E740481C1C}">
                <a14:useLocalDpi xmlns:a14="http://schemas.microsoft.com/office/drawing/2010/main" val="0"/>
              </a:ext>
            </a:extLst>
          </a:blip>
          <a:srcRect l="10706" t="10035" r="12023" b="12344"/>
          <a:stretch/>
        </p:blipFill>
        <p:spPr>
          <a:xfrm>
            <a:off x="457200" y="917345"/>
            <a:ext cx="10126638" cy="6582315"/>
          </a:xfrm>
          <a:prstGeom prst="rect">
            <a:avLst/>
          </a:prstGeom>
        </p:spPr>
      </p:pic>
      <p:sp>
        <p:nvSpPr>
          <p:cNvPr id="6" name="TextBox 5">
            <a:extLst>
              <a:ext uri="{FF2B5EF4-FFF2-40B4-BE49-F238E27FC236}">
                <a16:creationId xmlns:a16="http://schemas.microsoft.com/office/drawing/2014/main" id="{C3C946E5-7AEA-4F15-AC65-5682B2A69911}"/>
              </a:ext>
            </a:extLst>
          </p:cNvPr>
          <p:cNvSpPr txBox="1"/>
          <p:nvPr/>
        </p:nvSpPr>
        <p:spPr>
          <a:xfrm>
            <a:off x="6868905" y="7156707"/>
            <a:ext cx="8355172" cy="1569660"/>
          </a:xfrm>
          <a:prstGeom prst="rect">
            <a:avLst/>
          </a:prstGeom>
          <a:noFill/>
        </p:spPr>
        <p:txBody>
          <a:bodyPr wrap="none" rtlCol="0">
            <a:spAutoFit/>
          </a:bodyPr>
          <a:lstStyle/>
          <a:p>
            <a:pPr algn="r"/>
            <a:r>
              <a:rPr lang="en-US" sz="9600" dirty="0">
                <a:solidFill>
                  <a:schemeClr val="bg2">
                    <a:lumMod val="10000"/>
                  </a:schemeClr>
                </a:solidFill>
                <a:latin typeface="Rockwell Nova" panose="02060503020205020403" pitchFamily="18" charset="0"/>
              </a:rPr>
              <a:t>ADJACENCY</a:t>
            </a:r>
          </a:p>
        </p:txBody>
      </p:sp>
      <p:sp>
        <p:nvSpPr>
          <p:cNvPr id="8" name="Rectangle 7">
            <a:extLst>
              <a:ext uri="{FF2B5EF4-FFF2-40B4-BE49-F238E27FC236}">
                <a16:creationId xmlns:a16="http://schemas.microsoft.com/office/drawing/2014/main" id="{BE4BD1D9-FB37-40DC-94C7-1D81FF07CF0A}"/>
              </a:ext>
            </a:extLst>
          </p:cNvPr>
          <p:cNvSpPr/>
          <p:nvPr/>
        </p:nvSpPr>
        <p:spPr>
          <a:xfrm>
            <a:off x="7898033" y="8417185"/>
            <a:ext cx="7326044" cy="1569660"/>
          </a:xfrm>
          <a:prstGeom prst="rect">
            <a:avLst/>
          </a:prstGeom>
        </p:spPr>
        <p:txBody>
          <a:bodyPr wrap="none">
            <a:spAutoFit/>
          </a:bodyPr>
          <a:lstStyle/>
          <a:p>
            <a:pPr algn="r"/>
            <a:r>
              <a:rPr lang="en-US" sz="9600" dirty="0">
                <a:solidFill>
                  <a:schemeClr val="bg2">
                    <a:lumMod val="10000"/>
                  </a:schemeClr>
                </a:solidFill>
                <a:latin typeface="Rockwell Nova" panose="02060503020205020403" pitchFamily="18" charset="0"/>
              </a:rPr>
              <a:t>DIAGRAMS</a:t>
            </a:r>
          </a:p>
        </p:txBody>
      </p:sp>
    </p:spTree>
    <p:extLst>
      <p:ext uri="{BB962C8B-B14F-4D97-AF65-F5344CB8AC3E}">
        <p14:creationId xmlns:p14="http://schemas.microsoft.com/office/powerpoint/2010/main" val="2259190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a:extLst>
              <a:ext uri="{FF2B5EF4-FFF2-40B4-BE49-F238E27FC236}">
                <a16:creationId xmlns:a16="http://schemas.microsoft.com/office/drawing/2014/main" id="{70B75F98-E731-4256-9A00-CFB5B574600D}"/>
              </a:ext>
            </a:extLst>
          </p:cNvPr>
          <p:cNvPicPr>
            <a:picLocks noChangeAspect="1"/>
          </p:cNvPicPr>
          <p:nvPr/>
        </p:nvPicPr>
        <p:blipFill rotWithShape="1">
          <a:blip r:embed="rId2">
            <a:extLst>
              <a:ext uri="{28A0092B-C50C-407E-A947-70E740481C1C}">
                <a14:useLocalDpi xmlns:a14="http://schemas.microsoft.com/office/drawing/2010/main" val="0"/>
              </a:ext>
            </a:extLst>
          </a:blip>
          <a:srcRect r="35319"/>
          <a:stretch/>
        </p:blipFill>
        <p:spPr>
          <a:xfrm>
            <a:off x="6486678" y="231521"/>
            <a:ext cx="8507624" cy="10058400"/>
          </a:xfrm>
          <a:prstGeom prst="rect">
            <a:avLst/>
          </a:prstGeom>
        </p:spPr>
      </p:pic>
      <p:sp>
        <p:nvSpPr>
          <p:cNvPr id="6" name="TextBox 5">
            <a:extLst>
              <a:ext uri="{FF2B5EF4-FFF2-40B4-BE49-F238E27FC236}">
                <a16:creationId xmlns:a16="http://schemas.microsoft.com/office/drawing/2014/main" id="{F580B7B0-19A2-4ABD-893B-77EDAAF673E6}"/>
              </a:ext>
            </a:extLst>
          </p:cNvPr>
          <p:cNvSpPr txBox="1"/>
          <p:nvPr/>
        </p:nvSpPr>
        <p:spPr>
          <a:xfrm>
            <a:off x="393182" y="184104"/>
            <a:ext cx="3692036" cy="1569660"/>
          </a:xfrm>
          <a:prstGeom prst="rect">
            <a:avLst/>
          </a:prstGeom>
          <a:noFill/>
        </p:spPr>
        <p:txBody>
          <a:bodyPr wrap="none" rtlCol="0">
            <a:spAutoFit/>
          </a:bodyPr>
          <a:lstStyle/>
          <a:p>
            <a:r>
              <a:rPr lang="en-US" sz="9600" dirty="0">
                <a:solidFill>
                  <a:schemeClr val="tx1">
                    <a:lumMod val="95000"/>
                    <a:lumOff val="5000"/>
                  </a:schemeClr>
                </a:solidFill>
                <a:latin typeface="Rockwell Nova" panose="02060503020205020403" pitchFamily="18" charset="0"/>
              </a:rPr>
              <a:t>FIRST</a:t>
            </a:r>
          </a:p>
        </p:txBody>
      </p:sp>
      <p:sp>
        <p:nvSpPr>
          <p:cNvPr id="7" name="TextBox 6">
            <a:extLst>
              <a:ext uri="{FF2B5EF4-FFF2-40B4-BE49-F238E27FC236}">
                <a16:creationId xmlns:a16="http://schemas.microsoft.com/office/drawing/2014/main" id="{79A0DCA5-BD19-4F32-9D40-0F0CD60EE148}"/>
              </a:ext>
            </a:extLst>
          </p:cNvPr>
          <p:cNvSpPr txBox="1"/>
          <p:nvPr/>
        </p:nvSpPr>
        <p:spPr>
          <a:xfrm>
            <a:off x="393182" y="1196370"/>
            <a:ext cx="4272323" cy="1569660"/>
          </a:xfrm>
          <a:prstGeom prst="rect">
            <a:avLst/>
          </a:prstGeom>
          <a:noFill/>
        </p:spPr>
        <p:txBody>
          <a:bodyPr wrap="none" rtlCol="0">
            <a:spAutoFit/>
          </a:bodyPr>
          <a:lstStyle/>
          <a:p>
            <a:r>
              <a:rPr lang="en-US" sz="9600" dirty="0">
                <a:solidFill>
                  <a:schemeClr val="tx1">
                    <a:lumMod val="95000"/>
                    <a:lumOff val="5000"/>
                  </a:schemeClr>
                </a:solidFill>
                <a:latin typeface="Rockwell Nova" panose="02060503020205020403" pitchFamily="18" charset="0"/>
              </a:rPr>
              <a:t>LEVEL</a:t>
            </a:r>
          </a:p>
        </p:txBody>
      </p:sp>
      <p:sp>
        <p:nvSpPr>
          <p:cNvPr id="8" name="TextBox 7">
            <a:extLst>
              <a:ext uri="{FF2B5EF4-FFF2-40B4-BE49-F238E27FC236}">
                <a16:creationId xmlns:a16="http://schemas.microsoft.com/office/drawing/2014/main" id="{C1C480CD-044A-4E21-A073-770A2FCEE226}"/>
              </a:ext>
            </a:extLst>
          </p:cNvPr>
          <p:cNvSpPr txBox="1"/>
          <p:nvPr/>
        </p:nvSpPr>
        <p:spPr>
          <a:xfrm>
            <a:off x="7078195" y="1472178"/>
            <a:ext cx="1383311" cy="400110"/>
          </a:xfrm>
          <a:prstGeom prst="rect">
            <a:avLst/>
          </a:prstGeom>
          <a:noFill/>
        </p:spPr>
        <p:txBody>
          <a:bodyPr wrap="square" rtlCol="0">
            <a:spAutoFit/>
          </a:bodyPr>
          <a:lstStyle/>
          <a:p>
            <a:pPr algn="r"/>
            <a:r>
              <a:rPr lang="en-US" sz="20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LOBBY</a:t>
            </a:r>
            <a:endParaRPr lang="en-US" sz="1600"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9" name="TextBox 8">
            <a:extLst>
              <a:ext uri="{FF2B5EF4-FFF2-40B4-BE49-F238E27FC236}">
                <a16:creationId xmlns:a16="http://schemas.microsoft.com/office/drawing/2014/main" id="{2D588CC7-412B-4F6F-AC08-772845432DBF}"/>
              </a:ext>
            </a:extLst>
          </p:cNvPr>
          <p:cNvSpPr txBox="1"/>
          <p:nvPr/>
        </p:nvSpPr>
        <p:spPr>
          <a:xfrm>
            <a:off x="9703379" y="1287810"/>
            <a:ext cx="1521347" cy="707886"/>
          </a:xfrm>
          <a:prstGeom prst="rect">
            <a:avLst/>
          </a:prstGeom>
          <a:noFill/>
        </p:spPr>
        <p:txBody>
          <a:bodyPr wrap="square" rtlCol="0">
            <a:spAutoFit/>
          </a:bodyPr>
          <a:lstStyle/>
          <a:p>
            <a:pPr algn="ctr"/>
            <a:r>
              <a:rPr lang="en-US" sz="20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WAITING</a:t>
            </a:r>
          </a:p>
          <a:p>
            <a:pPr algn="ctr"/>
            <a:r>
              <a:rPr lang="en-US" sz="20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AREA</a:t>
            </a:r>
            <a:endParaRPr lang="en-US" sz="1600"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0" name="TextBox 9">
            <a:extLst>
              <a:ext uri="{FF2B5EF4-FFF2-40B4-BE49-F238E27FC236}">
                <a16:creationId xmlns:a16="http://schemas.microsoft.com/office/drawing/2014/main" id="{D020F1A0-BB9C-45C2-BD6D-D4145FA58D8E}"/>
              </a:ext>
            </a:extLst>
          </p:cNvPr>
          <p:cNvSpPr txBox="1"/>
          <p:nvPr/>
        </p:nvSpPr>
        <p:spPr>
          <a:xfrm>
            <a:off x="12188791" y="1857048"/>
            <a:ext cx="1383311" cy="400110"/>
          </a:xfrm>
          <a:prstGeom prst="rect">
            <a:avLst/>
          </a:prstGeom>
          <a:noFill/>
        </p:spPr>
        <p:txBody>
          <a:bodyPr wrap="square" rtlCol="0">
            <a:spAutoFit/>
          </a:bodyPr>
          <a:lstStyle/>
          <a:p>
            <a:pPr algn="r"/>
            <a:r>
              <a:rPr lang="en-US" sz="20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CAFÉ </a:t>
            </a:r>
            <a:endParaRPr lang="en-US" sz="1600"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1" name="TextBox 10">
            <a:extLst>
              <a:ext uri="{FF2B5EF4-FFF2-40B4-BE49-F238E27FC236}">
                <a16:creationId xmlns:a16="http://schemas.microsoft.com/office/drawing/2014/main" id="{C3C9122D-3BFC-48A2-BC22-995148304F74}"/>
              </a:ext>
            </a:extLst>
          </p:cNvPr>
          <p:cNvSpPr txBox="1"/>
          <p:nvPr/>
        </p:nvSpPr>
        <p:spPr>
          <a:xfrm>
            <a:off x="13824947" y="2988300"/>
            <a:ext cx="1383311" cy="307777"/>
          </a:xfrm>
          <a:prstGeom prst="rect">
            <a:avLst/>
          </a:prstGeom>
          <a:noFill/>
        </p:spPr>
        <p:txBody>
          <a:bodyPr wrap="square" rtlCol="0">
            <a:spAutoFit/>
          </a:bodyPr>
          <a:lstStyle/>
          <a:p>
            <a:pPr algn="ctr"/>
            <a:r>
              <a:rPr lang="en-US" sz="7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COLLABO</a:t>
            </a:r>
          </a:p>
          <a:p>
            <a:pPr algn="ctr"/>
            <a:r>
              <a:rPr lang="en-US" sz="7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RATION </a:t>
            </a:r>
            <a:endParaRPr lang="en-US" sz="500"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2" name="TextBox 11">
            <a:extLst>
              <a:ext uri="{FF2B5EF4-FFF2-40B4-BE49-F238E27FC236}">
                <a16:creationId xmlns:a16="http://schemas.microsoft.com/office/drawing/2014/main" id="{82650ADF-0C64-4698-8DDD-DCF90C8703E3}"/>
              </a:ext>
            </a:extLst>
          </p:cNvPr>
          <p:cNvSpPr txBox="1"/>
          <p:nvPr/>
        </p:nvSpPr>
        <p:spPr>
          <a:xfrm>
            <a:off x="11010990" y="2928625"/>
            <a:ext cx="1383311" cy="400110"/>
          </a:xfrm>
          <a:prstGeom prst="rect">
            <a:avLst/>
          </a:prstGeom>
          <a:noFill/>
        </p:spPr>
        <p:txBody>
          <a:bodyPr wrap="square" rtlCol="0">
            <a:spAutoFit/>
          </a:bodyPr>
          <a:lstStyle/>
          <a:p>
            <a:pPr algn="ctr"/>
            <a:r>
              <a:rPr lang="en-US" sz="10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PRINT</a:t>
            </a:r>
          </a:p>
          <a:p>
            <a:pPr algn="ctr"/>
            <a:r>
              <a:rPr lang="en-US" sz="10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AREA</a:t>
            </a:r>
            <a:endParaRPr lang="en-US" sz="800"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3" name="TextBox 12">
            <a:extLst>
              <a:ext uri="{FF2B5EF4-FFF2-40B4-BE49-F238E27FC236}">
                <a16:creationId xmlns:a16="http://schemas.microsoft.com/office/drawing/2014/main" id="{6289FD1F-ED31-46E0-986C-59D8575E76CB}"/>
              </a:ext>
            </a:extLst>
          </p:cNvPr>
          <p:cNvSpPr txBox="1"/>
          <p:nvPr/>
        </p:nvSpPr>
        <p:spPr>
          <a:xfrm>
            <a:off x="12785361" y="3837582"/>
            <a:ext cx="1383311" cy="400110"/>
          </a:xfrm>
          <a:prstGeom prst="rect">
            <a:avLst/>
          </a:prstGeom>
          <a:noFill/>
        </p:spPr>
        <p:txBody>
          <a:bodyPr wrap="square" rtlCol="0">
            <a:spAutoFit/>
          </a:bodyPr>
          <a:lstStyle/>
          <a:p>
            <a:pPr algn="ctr"/>
            <a:r>
              <a:rPr lang="en-US" sz="20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I.T.</a:t>
            </a:r>
            <a:endParaRPr lang="en-US" sz="1600"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4" name="TextBox 13">
            <a:extLst>
              <a:ext uri="{FF2B5EF4-FFF2-40B4-BE49-F238E27FC236}">
                <a16:creationId xmlns:a16="http://schemas.microsoft.com/office/drawing/2014/main" id="{8FA76042-B294-42FC-9808-87AFFA662690}"/>
              </a:ext>
            </a:extLst>
          </p:cNvPr>
          <p:cNvSpPr txBox="1"/>
          <p:nvPr/>
        </p:nvSpPr>
        <p:spPr>
          <a:xfrm>
            <a:off x="12773636" y="5029923"/>
            <a:ext cx="1383311" cy="400110"/>
          </a:xfrm>
          <a:prstGeom prst="rect">
            <a:avLst/>
          </a:prstGeom>
          <a:noFill/>
        </p:spPr>
        <p:txBody>
          <a:bodyPr wrap="square" rtlCol="0">
            <a:spAutoFit/>
          </a:bodyPr>
          <a:lstStyle/>
          <a:p>
            <a:pPr algn="ctr"/>
            <a:r>
              <a:rPr lang="en-US" sz="10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SERVER</a:t>
            </a:r>
          </a:p>
          <a:p>
            <a:pPr algn="ctr"/>
            <a:r>
              <a:rPr lang="en-US" sz="10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ROOM</a:t>
            </a:r>
            <a:endParaRPr lang="en-US" sz="800"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5" name="TextBox 14">
            <a:extLst>
              <a:ext uri="{FF2B5EF4-FFF2-40B4-BE49-F238E27FC236}">
                <a16:creationId xmlns:a16="http://schemas.microsoft.com/office/drawing/2014/main" id="{6054BBE9-309D-4F06-A31E-D3CEBFFD9448}"/>
              </a:ext>
            </a:extLst>
          </p:cNvPr>
          <p:cNvSpPr txBox="1"/>
          <p:nvPr/>
        </p:nvSpPr>
        <p:spPr>
          <a:xfrm>
            <a:off x="12754585" y="6022209"/>
            <a:ext cx="1383311" cy="400110"/>
          </a:xfrm>
          <a:prstGeom prst="rect">
            <a:avLst/>
          </a:prstGeom>
          <a:noFill/>
        </p:spPr>
        <p:txBody>
          <a:bodyPr wrap="square" rtlCol="0">
            <a:spAutoFit/>
          </a:bodyPr>
          <a:lstStyle/>
          <a:p>
            <a:pPr algn="ctr"/>
            <a:r>
              <a:rPr lang="en-US" sz="10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STORAGE</a:t>
            </a:r>
          </a:p>
          <a:p>
            <a:pPr algn="ctr"/>
            <a:r>
              <a:rPr lang="en-US" sz="10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ROOM</a:t>
            </a:r>
            <a:endParaRPr lang="en-US" sz="800"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6" name="TextBox 15">
            <a:extLst>
              <a:ext uri="{FF2B5EF4-FFF2-40B4-BE49-F238E27FC236}">
                <a16:creationId xmlns:a16="http://schemas.microsoft.com/office/drawing/2014/main" id="{8B4132AC-EC53-49C5-8E81-CFDC2A9E2CD1}"/>
              </a:ext>
            </a:extLst>
          </p:cNvPr>
          <p:cNvSpPr txBox="1"/>
          <p:nvPr/>
        </p:nvSpPr>
        <p:spPr>
          <a:xfrm>
            <a:off x="10326320" y="6254014"/>
            <a:ext cx="1592630" cy="523220"/>
          </a:xfrm>
          <a:prstGeom prst="rect">
            <a:avLst/>
          </a:prstGeom>
          <a:noFill/>
        </p:spPr>
        <p:txBody>
          <a:bodyPr wrap="square" rtlCol="0">
            <a:spAutoFit/>
          </a:bodyPr>
          <a:lstStyle/>
          <a:p>
            <a:pPr algn="ctr"/>
            <a:r>
              <a:rPr lang="en-US" sz="14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CONFERENCE</a:t>
            </a:r>
          </a:p>
          <a:p>
            <a:pPr algn="ctr"/>
            <a:r>
              <a:rPr lang="en-US" sz="14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ROOM</a:t>
            </a:r>
            <a:endParaRPr lang="en-US" sz="1100"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7" name="TextBox 16">
            <a:extLst>
              <a:ext uri="{FF2B5EF4-FFF2-40B4-BE49-F238E27FC236}">
                <a16:creationId xmlns:a16="http://schemas.microsoft.com/office/drawing/2014/main" id="{004EBBBF-DF5F-4606-B7C8-B63E554C7438}"/>
              </a:ext>
            </a:extLst>
          </p:cNvPr>
          <p:cNvSpPr txBox="1"/>
          <p:nvPr/>
        </p:nvSpPr>
        <p:spPr>
          <a:xfrm>
            <a:off x="9806427" y="8140184"/>
            <a:ext cx="2409125" cy="707886"/>
          </a:xfrm>
          <a:prstGeom prst="rect">
            <a:avLst/>
          </a:prstGeom>
          <a:noFill/>
        </p:spPr>
        <p:txBody>
          <a:bodyPr wrap="square" rtlCol="0">
            <a:spAutoFit/>
          </a:bodyPr>
          <a:lstStyle/>
          <a:p>
            <a:pPr algn="ctr"/>
            <a:r>
              <a:rPr lang="en-US" sz="20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CONFERENCE</a:t>
            </a:r>
          </a:p>
          <a:p>
            <a:pPr algn="ctr"/>
            <a:r>
              <a:rPr lang="en-US" sz="20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ROOM</a:t>
            </a:r>
            <a:endParaRPr lang="en-US" sz="1600"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8" name="TextBox 17">
            <a:extLst>
              <a:ext uri="{FF2B5EF4-FFF2-40B4-BE49-F238E27FC236}">
                <a16:creationId xmlns:a16="http://schemas.microsoft.com/office/drawing/2014/main" id="{2DE9C685-7650-44A2-BA63-84A955CC2659}"/>
              </a:ext>
            </a:extLst>
          </p:cNvPr>
          <p:cNvSpPr txBox="1"/>
          <p:nvPr/>
        </p:nvSpPr>
        <p:spPr>
          <a:xfrm>
            <a:off x="9806427" y="4814739"/>
            <a:ext cx="2409125" cy="400110"/>
          </a:xfrm>
          <a:prstGeom prst="rect">
            <a:avLst/>
          </a:prstGeom>
          <a:noFill/>
        </p:spPr>
        <p:txBody>
          <a:bodyPr wrap="square" rtlCol="0">
            <a:spAutoFit/>
          </a:bodyPr>
          <a:lstStyle/>
          <a:p>
            <a:pPr algn="ctr"/>
            <a:r>
              <a:rPr lang="en-US" sz="20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H.R.</a:t>
            </a:r>
            <a:endParaRPr lang="en-US" sz="1600"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9" name="TextBox 18">
            <a:extLst>
              <a:ext uri="{FF2B5EF4-FFF2-40B4-BE49-F238E27FC236}">
                <a16:creationId xmlns:a16="http://schemas.microsoft.com/office/drawing/2014/main" id="{8A5F2DD3-913C-4964-AB73-2A28D283E112}"/>
              </a:ext>
            </a:extLst>
          </p:cNvPr>
          <p:cNvSpPr txBox="1"/>
          <p:nvPr/>
        </p:nvSpPr>
        <p:spPr>
          <a:xfrm>
            <a:off x="6866377" y="5864898"/>
            <a:ext cx="2409125" cy="338554"/>
          </a:xfrm>
          <a:prstGeom prst="rect">
            <a:avLst/>
          </a:prstGeom>
          <a:noFill/>
        </p:spPr>
        <p:txBody>
          <a:bodyPr wrap="square" rtlCol="0">
            <a:spAutoFit/>
          </a:bodyPr>
          <a:lstStyle/>
          <a:p>
            <a:pPr algn="ctr"/>
            <a:endParaRPr lang="en-US" sz="1600" b="1"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0" name="TextBox 19">
            <a:extLst>
              <a:ext uri="{FF2B5EF4-FFF2-40B4-BE49-F238E27FC236}">
                <a16:creationId xmlns:a16="http://schemas.microsoft.com/office/drawing/2014/main" id="{0080BC8D-44A9-4F3F-8D2A-C5FD937104CD}"/>
              </a:ext>
            </a:extLst>
          </p:cNvPr>
          <p:cNvSpPr txBox="1"/>
          <p:nvPr/>
        </p:nvSpPr>
        <p:spPr>
          <a:xfrm>
            <a:off x="6934433" y="5868141"/>
            <a:ext cx="2409125" cy="707886"/>
          </a:xfrm>
          <a:prstGeom prst="rect">
            <a:avLst/>
          </a:prstGeom>
          <a:noFill/>
        </p:spPr>
        <p:txBody>
          <a:bodyPr wrap="square" rtlCol="0">
            <a:spAutoFit/>
          </a:bodyPr>
          <a:lstStyle/>
          <a:p>
            <a:pPr algn="ctr"/>
            <a:r>
              <a:rPr lang="en-US" sz="20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FOCUS</a:t>
            </a:r>
          </a:p>
          <a:p>
            <a:pPr algn="ctr"/>
            <a:r>
              <a:rPr lang="en-US" sz="20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ROOM</a:t>
            </a:r>
            <a:endParaRPr lang="en-US" sz="1600"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2" name="TextBox 21">
            <a:extLst>
              <a:ext uri="{FF2B5EF4-FFF2-40B4-BE49-F238E27FC236}">
                <a16:creationId xmlns:a16="http://schemas.microsoft.com/office/drawing/2014/main" id="{C3F743D8-CDF3-4D0B-8F75-293081C835A1}"/>
              </a:ext>
            </a:extLst>
          </p:cNvPr>
          <p:cNvSpPr txBox="1"/>
          <p:nvPr/>
        </p:nvSpPr>
        <p:spPr>
          <a:xfrm>
            <a:off x="6775683" y="3695700"/>
            <a:ext cx="2409125" cy="400110"/>
          </a:xfrm>
          <a:prstGeom prst="rect">
            <a:avLst/>
          </a:prstGeom>
          <a:noFill/>
        </p:spPr>
        <p:txBody>
          <a:bodyPr wrap="square" rtlCol="0">
            <a:spAutoFit/>
          </a:bodyPr>
          <a:lstStyle/>
          <a:p>
            <a:pPr algn="ctr"/>
            <a:r>
              <a:rPr lang="en-US" sz="20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STAIRS</a:t>
            </a:r>
            <a:endParaRPr lang="en-US" sz="1600"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3" name="TextBox 22">
            <a:extLst>
              <a:ext uri="{FF2B5EF4-FFF2-40B4-BE49-F238E27FC236}">
                <a16:creationId xmlns:a16="http://schemas.microsoft.com/office/drawing/2014/main" id="{D679B07C-2E30-4359-867D-328136B51C39}"/>
              </a:ext>
            </a:extLst>
          </p:cNvPr>
          <p:cNvSpPr txBox="1"/>
          <p:nvPr/>
        </p:nvSpPr>
        <p:spPr>
          <a:xfrm>
            <a:off x="9097455" y="3186001"/>
            <a:ext cx="2409125" cy="338554"/>
          </a:xfrm>
          <a:prstGeom prst="rect">
            <a:avLst/>
          </a:prstGeom>
          <a:noFill/>
        </p:spPr>
        <p:txBody>
          <a:bodyPr wrap="square" rtlCol="0">
            <a:spAutoFit/>
          </a:bodyPr>
          <a:lstStyle/>
          <a:p>
            <a:pPr algn="ctr"/>
            <a:r>
              <a:rPr lang="en-US" sz="16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DAYCARE</a:t>
            </a:r>
            <a:endParaRPr lang="en-US" sz="1200"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pic>
        <p:nvPicPr>
          <p:cNvPr id="37" name="Picture 36">
            <a:extLst>
              <a:ext uri="{FF2B5EF4-FFF2-40B4-BE49-F238E27FC236}">
                <a16:creationId xmlns:a16="http://schemas.microsoft.com/office/drawing/2014/main" id="{E1016FA4-4A81-4660-BEB1-F24562AB50FD}"/>
              </a:ext>
            </a:extLst>
          </p:cNvPr>
          <p:cNvPicPr>
            <a:picLocks noChangeAspect="1"/>
          </p:cNvPicPr>
          <p:nvPr/>
        </p:nvPicPr>
        <p:blipFill rotWithShape="1">
          <a:blip r:embed="rId3">
            <a:extLst>
              <a:ext uri="{28A0092B-C50C-407E-A947-70E740481C1C}">
                <a14:useLocalDpi xmlns:a14="http://schemas.microsoft.com/office/drawing/2010/main" val="0"/>
              </a:ext>
            </a:extLst>
          </a:blip>
          <a:srcRect b="13113"/>
          <a:stretch/>
        </p:blipFill>
        <p:spPr>
          <a:xfrm>
            <a:off x="7695069" y="3248598"/>
            <a:ext cx="514665" cy="447176"/>
          </a:xfrm>
          <a:prstGeom prst="rect">
            <a:avLst/>
          </a:prstGeom>
        </p:spPr>
      </p:pic>
      <p:pic>
        <p:nvPicPr>
          <p:cNvPr id="38" name="Picture 37">
            <a:extLst>
              <a:ext uri="{FF2B5EF4-FFF2-40B4-BE49-F238E27FC236}">
                <a16:creationId xmlns:a16="http://schemas.microsoft.com/office/drawing/2014/main" id="{CDE001C7-A8F2-4AC0-B28D-709E1580BF9B}"/>
              </a:ext>
            </a:extLst>
          </p:cNvPr>
          <p:cNvPicPr>
            <a:picLocks noChangeAspect="1"/>
          </p:cNvPicPr>
          <p:nvPr/>
        </p:nvPicPr>
        <p:blipFill rotWithShape="1">
          <a:blip r:embed="rId3">
            <a:extLst>
              <a:ext uri="{28A0092B-C50C-407E-A947-70E740481C1C}">
                <a14:useLocalDpi xmlns:a14="http://schemas.microsoft.com/office/drawing/2010/main" val="0"/>
              </a:ext>
            </a:extLst>
          </a:blip>
          <a:srcRect b="13113"/>
          <a:stretch/>
        </p:blipFill>
        <p:spPr>
          <a:xfrm>
            <a:off x="7695068" y="1076821"/>
            <a:ext cx="514665" cy="447176"/>
          </a:xfrm>
          <a:prstGeom prst="rect">
            <a:avLst/>
          </a:prstGeom>
        </p:spPr>
      </p:pic>
      <p:pic>
        <p:nvPicPr>
          <p:cNvPr id="39" name="Picture 38">
            <a:extLst>
              <a:ext uri="{FF2B5EF4-FFF2-40B4-BE49-F238E27FC236}">
                <a16:creationId xmlns:a16="http://schemas.microsoft.com/office/drawing/2014/main" id="{A6D48150-1E14-4737-AC81-5E613D88E792}"/>
              </a:ext>
            </a:extLst>
          </p:cNvPr>
          <p:cNvPicPr>
            <a:picLocks noChangeAspect="1"/>
          </p:cNvPicPr>
          <p:nvPr/>
        </p:nvPicPr>
        <p:blipFill rotWithShape="1">
          <a:blip r:embed="rId3">
            <a:extLst>
              <a:ext uri="{28A0092B-C50C-407E-A947-70E740481C1C}">
                <a14:useLocalDpi xmlns:a14="http://schemas.microsoft.com/office/drawing/2010/main" val="0"/>
              </a:ext>
            </a:extLst>
          </a:blip>
          <a:srcRect b="13113"/>
          <a:stretch/>
        </p:blipFill>
        <p:spPr>
          <a:xfrm>
            <a:off x="10206719" y="908317"/>
            <a:ext cx="514665" cy="447176"/>
          </a:xfrm>
          <a:prstGeom prst="rect">
            <a:avLst/>
          </a:prstGeom>
        </p:spPr>
      </p:pic>
      <p:pic>
        <p:nvPicPr>
          <p:cNvPr id="40" name="Picture 39">
            <a:extLst>
              <a:ext uri="{FF2B5EF4-FFF2-40B4-BE49-F238E27FC236}">
                <a16:creationId xmlns:a16="http://schemas.microsoft.com/office/drawing/2014/main" id="{126AA613-61AB-42DE-B5E0-354CD94BA7A8}"/>
              </a:ext>
            </a:extLst>
          </p:cNvPr>
          <p:cNvPicPr>
            <a:picLocks noChangeAspect="1"/>
          </p:cNvPicPr>
          <p:nvPr/>
        </p:nvPicPr>
        <p:blipFill rotWithShape="1">
          <a:blip r:embed="rId3">
            <a:extLst>
              <a:ext uri="{28A0092B-C50C-407E-A947-70E740481C1C}">
                <a14:useLocalDpi xmlns:a14="http://schemas.microsoft.com/office/drawing/2010/main" val="0"/>
              </a:ext>
            </a:extLst>
          </a:blip>
          <a:srcRect b="13113"/>
          <a:stretch/>
        </p:blipFill>
        <p:spPr>
          <a:xfrm>
            <a:off x="10068987" y="2801422"/>
            <a:ext cx="514665" cy="447176"/>
          </a:xfrm>
          <a:prstGeom prst="rect">
            <a:avLst/>
          </a:prstGeom>
        </p:spPr>
      </p:pic>
      <p:pic>
        <p:nvPicPr>
          <p:cNvPr id="41" name="Picture 40">
            <a:extLst>
              <a:ext uri="{FF2B5EF4-FFF2-40B4-BE49-F238E27FC236}">
                <a16:creationId xmlns:a16="http://schemas.microsoft.com/office/drawing/2014/main" id="{60B9CE10-115F-42A1-9760-ECAA06A46D1E}"/>
              </a:ext>
            </a:extLst>
          </p:cNvPr>
          <p:cNvPicPr>
            <a:picLocks noChangeAspect="1"/>
          </p:cNvPicPr>
          <p:nvPr/>
        </p:nvPicPr>
        <p:blipFill rotWithShape="1">
          <a:blip r:embed="rId3">
            <a:extLst>
              <a:ext uri="{28A0092B-C50C-407E-A947-70E740481C1C}">
                <a14:useLocalDpi xmlns:a14="http://schemas.microsoft.com/office/drawing/2010/main" val="0"/>
              </a:ext>
            </a:extLst>
          </a:blip>
          <a:srcRect b="13113"/>
          <a:stretch/>
        </p:blipFill>
        <p:spPr>
          <a:xfrm>
            <a:off x="7881662" y="5531627"/>
            <a:ext cx="514665" cy="447176"/>
          </a:xfrm>
          <a:prstGeom prst="rect">
            <a:avLst/>
          </a:prstGeom>
        </p:spPr>
      </p:pic>
      <p:pic>
        <p:nvPicPr>
          <p:cNvPr id="42" name="Picture 41">
            <a:extLst>
              <a:ext uri="{FF2B5EF4-FFF2-40B4-BE49-F238E27FC236}">
                <a16:creationId xmlns:a16="http://schemas.microsoft.com/office/drawing/2014/main" id="{09E26822-7FB2-4BC6-ACDC-AC9AAF796431}"/>
              </a:ext>
            </a:extLst>
          </p:cNvPr>
          <p:cNvPicPr>
            <a:picLocks noChangeAspect="1"/>
          </p:cNvPicPr>
          <p:nvPr/>
        </p:nvPicPr>
        <p:blipFill rotWithShape="1">
          <a:blip r:embed="rId3">
            <a:extLst>
              <a:ext uri="{28A0092B-C50C-407E-A947-70E740481C1C}">
                <a14:useLocalDpi xmlns:a14="http://schemas.microsoft.com/office/drawing/2010/main" val="0"/>
              </a:ext>
            </a:extLst>
          </a:blip>
          <a:srcRect b="13113"/>
          <a:stretch/>
        </p:blipFill>
        <p:spPr>
          <a:xfrm>
            <a:off x="12880446" y="1406718"/>
            <a:ext cx="514665" cy="447176"/>
          </a:xfrm>
          <a:prstGeom prst="rect">
            <a:avLst/>
          </a:prstGeom>
        </p:spPr>
      </p:pic>
      <p:pic>
        <p:nvPicPr>
          <p:cNvPr id="43" name="Picture 42">
            <a:extLst>
              <a:ext uri="{FF2B5EF4-FFF2-40B4-BE49-F238E27FC236}">
                <a16:creationId xmlns:a16="http://schemas.microsoft.com/office/drawing/2014/main" id="{A6952B6D-C6FE-4B8E-BB3B-75762F6839DE}"/>
              </a:ext>
            </a:extLst>
          </p:cNvPr>
          <p:cNvPicPr>
            <a:picLocks noChangeAspect="1"/>
          </p:cNvPicPr>
          <p:nvPr/>
        </p:nvPicPr>
        <p:blipFill rotWithShape="1">
          <a:blip r:embed="rId3">
            <a:extLst>
              <a:ext uri="{28A0092B-C50C-407E-A947-70E740481C1C}">
                <a14:useLocalDpi xmlns:a14="http://schemas.microsoft.com/office/drawing/2010/main" val="0"/>
              </a:ext>
            </a:extLst>
          </a:blip>
          <a:srcRect b="13113"/>
          <a:stretch/>
        </p:blipFill>
        <p:spPr>
          <a:xfrm>
            <a:off x="14538429" y="2585424"/>
            <a:ext cx="514665" cy="447176"/>
          </a:xfrm>
          <a:prstGeom prst="rect">
            <a:avLst/>
          </a:prstGeom>
        </p:spPr>
      </p:pic>
      <p:sp>
        <p:nvSpPr>
          <p:cNvPr id="44" name="TextBox 43">
            <a:extLst>
              <a:ext uri="{FF2B5EF4-FFF2-40B4-BE49-F238E27FC236}">
                <a16:creationId xmlns:a16="http://schemas.microsoft.com/office/drawing/2014/main" id="{1A532133-6A6B-4CED-B436-4B5500370249}"/>
              </a:ext>
            </a:extLst>
          </p:cNvPr>
          <p:cNvSpPr txBox="1"/>
          <p:nvPr/>
        </p:nvSpPr>
        <p:spPr>
          <a:xfrm>
            <a:off x="393182" y="2647392"/>
            <a:ext cx="4601034" cy="1754326"/>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The public spaces of the workplace will be situated on the first level (or second floor of building). However, some private spaces will also be located on this level since they should be reachable to employees and guests visiting the workplace. </a:t>
            </a:r>
          </a:p>
        </p:txBody>
      </p:sp>
      <p:sp>
        <p:nvSpPr>
          <p:cNvPr id="45" name="Rectangle 44">
            <a:extLst>
              <a:ext uri="{FF2B5EF4-FFF2-40B4-BE49-F238E27FC236}">
                <a16:creationId xmlns:a16="http://schemas.microsoft.com/office/drawing/2014/main" id="{C6201DF7-25CE-4647-B596-E3F55477367A}"/>
              </a:ext>
            </a:extLst>
          </p:cNvPr>
          <p:cNvSpPr/>
          <p:nvPr/>
        </p:nvSpPr>
        <p:spPr>
          <a:xfrm>
            <a:off x="457200" y="5509983"/>
            <a:ext cx="1036320" cy="35491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AD0DCD4C-91DF-4107-B85F-5B149BA68D57}"/>
              </a:ext>
            </a:extLst>
          </p:cNvPr>
          <p:cNvSpPr/>
          <p:nvPr/>
        </p:nvSpPr>
        <p:spPr>
          <a:xfrm>
            <a:off x="466443" y="6051326"/>
            <a:ext cx="1036320" cy="35491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1062090F-E6CD-4B19-9EFC-B485FADF531D}"/>
              </a:ext>
            </a:extLst>
          </p:cNvPr>
          <p:cNvSpPr/>
          <p:nvPr/>
        </p:nvSpPr>
        <p:spPr>
          <a:xfrm>
            <a:off x="466443" y="7493125"/>
            <a:ext cx="1036320" cy="177458"/>
          </a:xfrm>
          <a:prstGeom prst="rect">
            <a:avLst/>
          </a:prstGeom>
          <a:solidFill>
            <a:srgbClr val="FA6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600FB0C6-EDD9-4AFF-83AF-01756E415A26}"/>
              </a:ext>
            </a:extLst>
          </p:cNvPr>
          <p:cNvSpPr/>
          <p:nvPr/>
        </p:nvSpPr>
        <p:spPr>
          <a:xfrm>
            <a:off x="466443" y="7874125"/>
            <a:ext cx="1036320" cy="65915"/>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49">
            <a:extLst>
              <a:ext uri="{FF2B5EF4-FFF2-40B4-BE49-F238E27FC236}">
                <a16:creationId xmlns:a16="http://schemas.microsoft.com/office/drawing/2014/main" id="{FE436505-BD93-4D88-B205-E11552948C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388" y="9002084"/>
            <a:ext cx="651943" cy="651943"/>
          </a:xfrm>
          <a:prstGeom prst="rect">
            <a:avLst/>
          </a:prstGeom>
        </p:spPr>
      </p:pic>
      <p:sp>
        <p:nvSpPr>
          <p:cNvPr id="51" name="TextBox 50">
            <a:extLst>
              <a:ext uri="{FF2B5EF4-FFF2-40B4-BE49-F238E27FC236}">
                <a16:creationId xmlns:a16="http://schemas.microsoft.com/office/drawing/2014/main" id="{2A8722D4-F776-4484-8496-55CC463BD7DD}"/>
              </a:ext>
            </a:extLst>
          </p:cNvPr>
          <p:cNvSpPr txBox="1"/>
          <p:nvPr/>
        </p:nvSpPr>
        <p:spPr>
          <a:xfrm>
            <a:off x="393182" y="4952051"/>
            <a:ext cx="4817312" cy="400110"/>
          </a:xfrm>
          <a:prstGeom prst="rect">
            <a:avLst/>
          </a:prstGeom>
          <a:noFill/>
        </p:spPr>
        <p:txBody>
          <a:bodyPr wrap="square" rtlCol="0">
            <a:spAutoFit/>
          </a:bodyPr>
          <a:lstStyle/>
          <a:p>
            <a:r>
              <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rPr>
              <a:t>PUBLIC VS. PRIVATE:</a:t>
            </a:r>
            <a:endParaRPr lang="en-US" sz="16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2" name="TextBox 51">
            <a:extLst>
              <a:ext uri="{FF2B5EF4-FFF2-40B4-BE49-F238E27FC236}">
                <a16:creationId xmlns:a16="http://schemas.microsoft.com/office/drawing/2014/main" id="{1A1B505E-523C-4435-A6F6-201C0668C2D7}"/>
              </a:ext>
            </a:extLst>
          </p:cNvPr>
          <p:cNvSpPr txBox="1"/>
          <p:nvPr/>
        </p:nvSpPr>
        <p:spPr>
          <a:xfrm>
            <a:off x="1689582" y="5483074"/>
            <a:ext cx="4601034" cy="369332"/>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Public Areas</a:t>
            </a:r>
          </a:p>
        </p:txBody>
      </p:sp>
      <p:sp>
        <p:nvSpPr>
          <p:cNvPr id="53" name="TextBox 52">
            <a:extLst>
              <a:ext uri="{FF2B5EF4-FFF2-40B4-BE49-F238E27FC236}">
                <a16:creationId xmlns:a16="http://schemas.microsoft.com/office/drawing/2014/main" id="{F5A75EE5-7204-47AB-A265-205E8CFAC014}"/>
              </a:ext>
            </a:extLst>
          </p:cNvPr>
          <p:cNvSpPr txBox="1"/>
          <p:nvPr/>
        </p:nvSpPr>
        <p:spPr>
          <a:xfrm>
            <a:off x="1671837" y="6011692"/>
            <a:ext cx="4601034" cy="369332"/>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Private Areas</a:t>
            </a:r>
          </a:p>
        </p:txBody>
      </p:sp>
      <p:sp>
        <p:nvSpPr>
          <p:cNvPr id="54" name="TextBox 53">
            <a:extLst>
              <a:ext uri="{FF2B5EF4-FFF2-40B4-BE49-F238E27FC236}">
                <a16:creationId xmlns:a16="http://schemas.microsoft.com/office/drawing/2014/main" id="{AE966FC9-D42F-4B4B-9F61-BEC2B9759A87}"/>
              </a:ext>
            </a:extLst>
          </p:cNvPr>
          <p:cNvSpPr txBox="1"/>
          <p:nvPr/>
        </p:nvSpPr>
        <p:spPr>
          <a:xfrm>
            <a:off x="393182" y="6902972"/>
            <a:ext cx="4817312" cy="400110"/>
          </a:xfrm>
          <a:prstGeom prst="rect">
            <a:avLst/>
          </a:prstGeom>
          <a:noFill/>
        </p:spPr>
        <p:txBody>
          <a:bodyPr wrap="square" rtlCol="0">
            <a:spAutoFit/>
          </a:bodyPr>
          <a:lstStyle/>
          <a:p>
            <a:r>
              <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rPr>
              <a:t>PRIMARY VS. SECONDARY:</a:t>
            </a:r>
            <a:endParaRPr lang="en-US" sz="16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5" name="TextBox 54">
            <a:extLst>
              <a:ext uri="{FF2B5EF4-FFF2-40B4-BE49-F238E27FC236}">
                <a16:creationId xmlns:a16="http://schemas.microsoft.com/office/drawing/2014/main" id="{FEE01E84-0839-433F-BAB1-0B31A9DAB4F0}"/>
              </a:ext>
            </a:extLst>
          </p:cNvPr>
          <p:cNvSpPr txBox="1"/>
          <p:nvPr/>
        </p:nvSpPr>
        <p:spPr>
          <a:xfrm>
            <a:off x="1671837" y="7380377"/>
            <a:ext cx="4601034" cy="369332"/>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Primary Connection</a:t>
            </a:r>
          </a:p>
        </p:txBody>
      </p:sp>
      <p:sp>
        <p:nvSpPr>
          <p:cNvPr id="56" name="TextBox 55">
            <a:extLst>
              <a:ext uri="{FF2B5EF4-FFF2-40B4-BE49-F238E27FC236}">
                <a16:creationId xmlns:a16="http://schemas.microsoft.com/office/drawing/2014/main" id="{7FAB30DE-5E7C-4DE2-BA42-B0B1B29C1B9E}"/>
              </a:ext>
            </a:extLst>
          </p:cNvPr>
          <p:cNvSpPr txBox="1"/>
          <p:nvPr/>
        </p:nvSpPr>
        <p:spPr>
          <a:xfrm>
            <a:off x="1650256" y="7709654"/>
            <a:ext cx="4601034" cy="369332"/>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Secondary Connection</a:t>
            </a:r>
          </a:p>
        </p:txBody>
      </p:sp>
      <p:sp>
        <p:nvSpPr>
          <p:cNvPr id="57" name="TextBox 56">
            <a:extLst>
              <a:ext uri="{FF2B5EF4-FFF2-40B4-BE49-F238E27FC236}">
                <a16:creationId xmlns:a16="http://schemas.microsoft.com/office/drawing/2014/main" id="{051A824E-C7F3-4EFD-B2E3-1F3F5B5CE9C8}"/>
              </a:ext>
            </a:extLst>
          </p:cNvPr>
          <p:cNvSpPr txBox="1"/>
          <p:nvPr/>
        </p:nvSpPr>
        <p:spPr>
          <a:xfrm>
            <a:off x="393182" y="8549007"/>
            <a:ext cx="4817312" cy="400110"/>
          </a:xfrm>
          <a:prstGeom prst="rect">
            <a:avLst/>
          </a:prstGeom>
          <a:noFill/>
        </p:spPr>
        <p:txBody>
          <a:bodyPr wrap="square" rtlCol="0">
            <a:spAutoFit/>
          </a:bodyPr>
          <a:lstStyle/>
          <a:p>
            <a:r>
              <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rPr>
              <a:t>LIGHT: </a:t>
            </a:r>
            <a:endParaRPr lang="en-US" sz="16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8" name="TextBox 57">
            <a:extLst>
              <a:ext uri="{FF2B5EF4-FFF2-40B4-BE49-F238E27FC236}">
                <a16:creationId xmlns:a16="http://schemas.microsoft.com/office/drawing/2014/main" id="{3FA2ECEC-C510-42F6-9C96-A0ECDA7404BA}"/>
              </a:ext>
            </a:extLst>
          </p:cNvPr>
          <p:cNvSpPr txBox="1"/>
          <p:nvPr/>
        </p:nvSpPr>
        <p:spPr>
          <a:xfrm>
            <a:off x="1593488" y="9140245"/>
            <a:ext cx="4601034" cy="369332"/>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Natural Light</a:t>
            </a:r>
          </a:p>
        </p:txBody>
      </p:sp>
    </p:spTree>
    <p:extLst>
      <p:ext uri="{BB962C8B-B14F-4D97-AF65-F5344CB8AC3E}">
        <p14:creationId xmlns:p14="http://schemas.microsoft.com/office/powerpoint/2010/main" val="1393977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580B7B0-19A2-4ABD-893B-77EDAAF673E6}"/>
              </a:ext>
            </a:extLst>
          </p:cNvPr>
          <p:cNvSpPr txBox="1"/>
          <p:nvPr/>
        </p:nvSpPr>
        <p:spPr>
          <a:xfrm>
            <a:off x="484622" y="184104"/>
            <a:ext cx="14758436" cy="1569660"/>
          </a:xfrm>
          <a:prstGeom prst="rect">
            <a:avLst/>
          </a:prstGeom>
          <a:noFill/>
        </p:spPr>
        <p:txBody>
          <a:bodyPr wrap="square" rtlCol="0">
            <a:spAutoFit/>
          </a:bodyPr>
          <a:lstStyle/>
          <a:p>
            <a:pPr algn="r"/>
            <a:r>
              <a:rPr lang="en-US" sz="9600" dirty="0">
                <a:solidFill>
                  <a:schemeClr val="tx1">
                    <a:lumMod val="95000"/>
                    <a:lumOff val="5000"/>
                  </a:schemeClr>
                </a:solidFill>
                <a:latin typeface="Rockwell Nova" panose="02060503020205020403" pitchFamily="18" charset="0"/>
              </a:rPr>
              <a:t>SECOND</a:t>
            </a:r>
          </a:p>
        </p:txBody>
      </p:sp>
      <p:sp>
        <p:nvSpPr>
          <p:cNvPr id="7" name="TextBox 6">
            <a:extLst>
              <a:ext uri="{FF2B5EF4-FFF2-40B4-BE49-F238E27FC236}">
                <a16:creationId xmlns:a16="http://schemas.microsoft.com/office/drawing/2014/main" id="{79A0DCA5-BD19-4F32-9D40-0F0CD60EE148}"/>
              </a:ext>
            </a:extLst>
          </p:cNvPr>
          <p:cNvSpPr txBox="1"/>
          <p:nvPr/>
        </p:nvSpPr>
        <p:spPr>
          <a:xfrm>
            <a:off x="393182" y="1196370"/>
            <a:ext cx="14849876" cy="1569660"/>
          </a:xfrm>
          <a:prstGeom prst="rect">
            <a:avLst/>
          </a:prstGeom>
          <a:noFill/>
        </p:spPr>
        <p:txBody>
          <a:bodyPr wrap="square" rtlCol="0">
            <a:spAutoFit/>
          </a:bodyPr>
          <a:lstStyle/>
          <a:p>
            <a:pPr algn="r"/>
            <a:r>
              <a:rPr lang="en-US" sz="9600" dirty="0">
                <a:solidFill>
                  <a:schemeClr val="tx1">
                    <a:lumMod val="95000"/>
                    <a:lumOff val="5000"/>
                  </a:schemeClr>
                </a:solidFill>
                <a:latin typeface="Rockwell Nova" panose="02060503020205020403" pitchFamily="18" charset="0"/>
              </a:rPr>
              <a:t>LEVEL</a:t>
            </a:r>
          </a:p>
        </p:txBody>
      </p:sp>
      <p:sp>
        <p:nvSpPr>
          <p:cNvPr id="44" name="TextBox 43">
            <a:extLst>
              <a:ext uri="{FF2B5EF4-FFF2-40B4-BE49-F238E27FC236}">
                <a16:creationId xmlns:a16="http://schemas.microsoft.com/office/drawing/2014/main" id="{1A532133-6A6B-4CED-B436-4B5500370249}"/>
              </a:ext>
            </a:extLst>
          </p:cNvPr>
          <p:cNvSpPr txBox="1"/>
          <p:nvPr/>
        </p:nvSpPr>
        <p:spPr>
          <a:xfrm>
            <a:off x="10637520" y="2647392"/>
            <a:ext cx="4514098" cy="2031325"/>
          </a:xfrm>
          <a:prstGeom prst="rect">
            <a:avLst/>
          </a:prstGeom>
          <a:noFill/>
        </p:spPr>
        <p:txBody>
          <a:bodyPr wrap="square" rtlCol="0">
            <a:spAutoFit/>
          </a:bodyPr>
          <a:lstStyle/>
          <a:p>
            <a:pPr algn="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The second level (or third floor of building) will consist in the most private areas of the workplace. Spaces that will needs more acoustic and visual privacy and they will have primary connection depending on the departments and how much support they need from each other.</a:t>
            </a:r>
          </a:p>
        </p:txBody>
      </p:sp>
      <p:sp>
        <p:nvSpPr>
          <p:cNvPr id="45" name="Rectangle 44">
            <a:extLst>
              <a:ext uri="{FF2B5EF4-FFF2-40B4-BE49-F238E27FC236}">
                <a16:creationId xmlns:a16="http://schemas.microsoft.com/office/drawing/2014/main" id="{C6201DF7-25CE-4647-B596-E3F55477367A}"/>
              </a:ext>
            </a:extLst>
          </p:cNvPr>
          <p:cNvSpPr/>
          <p:nvPr/>
        </p:nvSpPr>
        <p:spPr>
          <a:xfrm>
            <a:off x="14051280" y="5509983"/>
            <a:ext cx="1036320" cy="35491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AD0DCD4C-91DF-4107-B85F-5B149BA68D57}"/>
              </a:ext>
            </a:extLst>
          </p:cNvPr>
          <p:cNvSpPr/>
          <p:nvPr/>
        </p:nvSpPr>
        <p:spPr>
          <a:xfrm>
            <a:off x="14060523" y="6051326"/>
            <a:ext cx="1036320" cy="35491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1062090F-E6CD-4B19-9EFC-B485FADF531D}"/>
              </a:ext>
            </a:extLst>
          </p:cNvPr>
          <p:cNvSpPr/>
          <p:nvPr/>
        </p:nvSpPr>
        <p:spPr>
          <a:xfrm>
            <a:off x="14060523" y="7493125"/>
            <a:ext cx="1036320" cy="177458"/>
          </a:xfrm>
          <a:prstGeom prst="rect">
            <a:avLst/>
          </a:prstGeom>
          <a:solidFill>
            <a:srgbClr val="FA6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600FB0C6-EDD9-4AFF-83AF-01756E415A26}"/>
              </a:ext>
            </a:extLst>
          </p:cNvPr>
          <p:cNvSpPr/>
          <p:nvPr/>
        </p:nvSpPr>
        <p:spPr>
          <a:xfrm>
            <a:off x="14060523" y="7874125"/>
            <a:ext cx="1036320" cy="65915"/>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49">
            <a:extLst>
              <a:ext uri="{FF2B5EF4-FFF2-40B4-BE49-F238E27FC236}">
                <a16:creationId xmlns:a16="http://schemas.microsoft.com/office/drawing/2014/main" id="{FE436505-BD93-4D88-B205-E11552948C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43468" y="9002084"/>
            <a:ext cx="651943" cy="651943"/>
          </a:xfrm>
          <a:prstGeom prst="rect">
            <a:avLst/>
          </a:prstGeom>
        </p:spPr>
      </p:pic>
      <p:sp>
        <p:nvSpPr>
          <p:cNvPr id="51" name="TextBox 50">
            <a:extLst>
              <a:ext uri="{FF2B5EF4-FFF2-40B4-BE49-F238E27FC236}">
                <a16:creationId xmlns:a16="http://schemas.microsoft.com/office/drawing/2014/main" id="{2A8722D4-F776-4484-8496-55CC463BD7DD}"/>
              </a:ext>
            </a:extLst>
          </p:cNvPr>
          <p:cNvSpPr txBox="1"/>
          <p:nvPr/>
        </p:nvSpPr>
        <p:spPr>
          <a:xfrm>
            <a:off x="12280382" y="4952051"/>
            <a:ext cx="4817312" cy="400110"/>
          </a:xfrm>
          <a:prstGeom prst="rect">
            <a:avLst/>
          </a:prstGeom>
          <a:noFill/>
        </p:spPr>
        <p:txBody>
          <a:bodyPr wrap="square" rtlCol="0">
            <a:spAutoFit/>
          </a:bodyPr>
          <a:lstStyle/>
          <a:p>
            <a:r>
              <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rPr>
              <a:t>PUBLIC VS. PRIVATE:</a:t>
            </a:r>
            <a:endParaRPr lang="en-US" sz="16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2" name="TextBox 51">
            <a:extLst>
              <a:ext uri="{FF2B5EF4-FFF2-40B4-BE49-F238E27FC236}">
                <a16:creationId xmlns:a16="http://schemas.microsoft.com/office/drawing/2014/main" id="{1A1B505E-523C-4435-A6F6-201C0668C2D7}"/>
              </a:ext>
            </a:extLst>
          </p:cNvPr>
          <p:cNvSpPr txBox="1"/>
          <p:nvPr/>
        </p:nvSpPr>
        <p:spPr>
          <a:xfrm>
            <a:off x="9141942" y="5483074"/>
            <a:ext cx="4601034" cy="369332"/>
          </a:xfrm>
          <a:prstGeom prst="rect">
            <a:avLst/>
          </a:prstGeom>
          <a:noFill/>
        </p:spPr>
        <p:txBody>
          <a:bodyPr wrap="square" rtlCol="0">
            <a:spAutoFit/>
          </a:bodyPr>
          <a:lstStyle/>
          <a:p>
            <a:pPr algn="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Public Areas</a:t>
            </a:r>
          </a:p>
        </p:txBody>
      </p:sp>
      <p:sp>
        <p:nvSpPr>
          <p:cNvPr id="53" name="TextBox 52">
            <a:extLst>
              <a:ext uri="{FF2B5EF4-FFF2-40B4-BE49-F238E27FC236}">
                <a16:creationId xmlns:a16="http://schemas.microsoft.com/office/drawing/2014/main" id="{F5A75EE5-7204-47AB-A265-205E8CFAC014}"/>
              </a:ext>
            </a:extLst>
          </p:cNvPr>
          <p:cNvSpPr txBox="1"/>
          <p:nvPr/>
        </p:nvSpPr>
        <p:spPr>
          <a:xfrm>
            <a:off x="9124197" y="6011692"/>
            <a:ext cx="4601034" cy="369332"/>
          </a:xfrm>
          <a:prstGeom prst="rect">
            <a:avLst/>
          </a:prstGeom>
          <a:noFill/>
        </p:spPr>
        <p:txBody>
          <a:bodyPr wrap="square" rtlCol="0">
            <a:spAutoFit/>
          </a:bodyPr>
          <a:lstStyle/>
          <a:p>
            <a:pPr algn="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Private Areas</a:t>
            </a:r>
          </a:p>
        </p:txBody>
      </p:sp>
      <p:sp>
        <p:nvSpPr>
          <p:cNvPr id="54" name="TextBox 53">
            <a:extLst>
              <a:ext uri="{FF2B5EF4-FFF2-40B4-BE49-F238E27FC236}">
                <a16:creationId xmlns:a16="http://schemas.microsoft.com/office/drawing/2014/main" id="{AE966FC9-D42F-4B4B-9F61-BEC2B9759A87}"/>
              </a:ext>
            </a:extLst>
          </p:cNvPr>
          <p:cNvSpPr txBox="1"/>
          <p:nvPr/>
        </p:nvSpPr>
        <p:spPr>
          <a:xfrm>
            <a:off x="11442182" y="6902972"/>
            <a:ext cx="4817312" cy="400110"/>
          </a:xfrm>
          <a:prstGeom prst="rect">
            <a:avLst/>
          </a:prstGeom>
          <a:noFill/>
        </p:spPr>
        <p:txBody>
          <a:bodyPr wrap="square" rtlCol="0">
            <a:spAutoFit/>
          </a:bodyPr>
          <a:lstStyle/>
          <a:p>
            <a:r>
              <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rPr>
              <a:t>PRIMARY VS. SECONDARY:</a:t>
            </a:r>
            <a:endParaRPr lang="en-US" sz="16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5" name="TextBox 54">
            <a:extLst>
              <a:ext uri="{FF2B5EF4-FFF2-40B4-BE49-F238E27FC236}">
                <a16:creationId xmlns:a16="http://schemas.microsoft.com/office/drawing/2014/main" id="{FEE01E84-0839-433F-BAB1-0B31A9DAB4F0}"/>
              </a:ext>
            </a:extLst>
          </p:cNvPr>
          <p:cNvSpPr txBox="1"/>
          <p:nvPr/>
        </p:nvSpPr>
        <p:spPr>
          <a:xfrm>
            <a:off x="9124197" y="7380377"/>
            <a:ext cx="4601034" cy="369332"/>
          </a:xfrm>
          <a:prstGeom prst="rect">
            <a:avLst/>
          </a:prstGeom>
          <a:noFill/>
        </p:spPr>
        <p:txBody>
          <a:bodyPr wrap="square" rtlCol="0">
            <a:spAutoFit/>
          </a:bodyPr>
          <a:lstStyle/>
          <a:p>
            <a:pPr algn="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Primary Connection</a:t>
            </a:r>
          </a:p>
        </p:txBody>
      </p:sp>
      <p:sp>
        <p:nvSpPr>
          <p:cNvPr id="56" name="TextBox 55">
            <a:extLst>
              <a:ext uri="{FF2B5EF4-FFF2-40B4-BE49-F238E27FC236}">
                <a16:creationId xmlns:a16="http://schemas.microsoft.com/office/drawing/2014/main" id="{7FAB30DE-5E7C-4DE2-BA42-B0B1B29C1B9E}"/>
              </a:ext>
            </a:extLst>
          </p:cNvPr>
          <p:cNvSpPr txBox="1"/>
          <p:nvPr/>
        </p:nvSpPr>
        <p:spPr>
          <a:xfrm>
            <a:off x="9102616" y="7709654"/>
            <a:ext cx="4601034" cy="369332"/>
          </a:xfrm>
          <a:prstGeom prst="rect">
            <a:avLst/>
          </a:prstGeom>
          <a:noFill/>
        </p:spPr>
        <p:txBody>
          <a:bodyPr wrap="square" rtlCol="0">
            <a:spAutoFit/>
          </a:bodyPr>
          <a:lstStyle/>
          <a:p>
            <a:pPr algn="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Secondary Connection</a:t>
            </a:r>
          </a:p>
        </p:txBody>
      </p:sp>
      <p:sp>
        <p:nvSpPr>
          <p:cNvPr id="57" name="TextBox 56">
            <a:extLst>
              <a:ext uri="{FF2B5EF4-FFF2-40B4-BE49-F238E27FC236}">
                <a16:creationId xmlns:a16="http://schemas.microsoft.com/office/drawing/2014/main" id="{051A824E-C7F3-4EFD-B2E3-1F3F5B5CE9C8}"/>
              </a:ext>
            </a:extLst>
          </p:cNvPr>
          <p:cNvSpPr txBox="1"/>
          <p:nvPr/>
        </p:nvSpPr>
        <p:spPr>
          <a:xfrm>
            <a:off x="14109182" y="8549007"/>
            <a:ext cx="4817312" cy="400110"/>
          </a:xfrm>
          <a:prstGeom prst="rect">
            <a:avLst/>
          </a:prstGeom>
          <a:noFill/>
        </p:spPr>
        <p:txBody>
          <a:bodyPr wrap="square" rtlCol="0">
            <a:spAutoFit/>
          </a:bodyPr>
          <a:lstStyle/>
          <a:p>
            <a:r>
              <a:rPr lang="en-US" sz="2000" dirty="0">
                <a:latin typeface="Rockwell Nova" panose="02060503020205020403" pitchFamily="18" charset="0"/>
                <a:ea typeface="Malgun Gothic Semilight" panose="020B0502040204020203" pitchFamily="34" charset="-128"/>
                <a:cs typeface="Malgun Gothic Semilight" panose="020B0502040204020203" pitchFamily="34" charset="-128"/>
              </a:rPr>
              <a:t>LIGHT: </a:t>
            </a:r>
            <a:endParaRPr lang="en-US" sz="1600"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58" name="TextBox 57">
            <a:extLst>
              <a:ext uri="{FF2B5EF4-FFF2-40B4-BE49-F238E27FC236}">
                <a16:creationId xmlns:a16="http://schemas.microsoft.com/office/drawing/2014/main" id="{3FA2ECEC-C510-42F6-9C96-A0ECDA7404BA}"/>
              </a:ext>
            </a:extLst>
          </p:cNvPr>
          <p:cNvSpPr txBox="1"/>
          <p:nvPr/>
        </p:nvSpPr>
        <p:spPr>
          <a:xfrm>
            <a:off x="9045848" y="9140245"/>
            <a:ext cx="4601034" cy="369332"/>
          </a:xfrm>
          <a:prstGeom prst="rect">
            <a:avLst/>
          </a:prstGeom>
          <a:noFill/>
        </p:spPr>
        <p:txBody>
          <a:bodyPr wrap="square" rtlCol="0">
            <a:spAutoFit/>
          </a:bodyPr>
          <a:lstStyle/>
          <a:p>
            <a:pPr algn="r"/>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Natural Light</a:t>
            </a:r>
          </a:p>
        </p:txBody>
      </p:sp>
      <p:pic>
        <p:nvPicPr>
          <p:cNvPr id="5" name="Picture 4">
            <a:extLst>
              <a:ext uri="{FF2B5EF4-FFF2-40B4-BE49-F238E27FC236}">
                <a16:creationId xmlns:a16="http://schemas.microsoft.com/office/drawing/2014/main" id="{29B4FB34-03C0-437A-98F8-835727E5A53C}"/>
              </a:ext>
            </a:extLst>
          </p:cNvPr>
          <p:cNvPicPr>
            <a:picLocks noChangeAspect="1"/>
          </p:cNvPicPr>
          <p:nvPr/>
        </p:nvPicPr>
        <p:blipFill rotWithShape="1">
          <a:blip r:embed="rId3">
            <a:extLst>
              <a:ext uri="{28A0092B-C50C-407E-A947-70E740481C1C}">
                <a14:useLocalDpi xmlns:a14="http://schemas.microsoft.com/office/drawing/2010/main" val="0"/>
              </a:ext>
            </a:extLst>
          </a:blip>
          <a:srcRect r="39887"/>
          <a:stretch/>
        </p:blipFill>
        <p:spPr>
          <a:xfrm>
            <a:off x="542399" y="322961"/>
            <a:ext cx="7906863" cy="10058400"/>
          </a:xfrm>
          <a:prstGeom prst="rect">
            <a:avLst/>
          </a:prstGeom>
        </p:spPr>
      </p:pic>
      <p:sp>
        <p:nvSpPr>
          <p:cNvPr id="64" name="TextBox 63">
            <a:extLst>
              <a:ext uri="{FF2B5EF4-FFF2-40B4-BE49-F238E27FC236}">
                <a16:creationId xmlns:a16="http://schemas.microsoft.com/office/drawing/2014/main" id="{A44FDC55-E97D-49B0-AB86-36A75C53A90A}"/>
              </a:ext>
            </a:extLst>
          </p:cNvPr>
          <p:cNvSpPr txBox="1"/>
          <p:nvPr/>
        </p:nvSpPr>
        <p:spPr>
          <a:xfrm>
            <a:off x="1490311" y="4540761"/>
            <a:ext cx="1383311" cy="400110"/>
          </a:xfrm>
          <a:prstGeom prst="rect">
            <a:avLst/>
          </a:prstGeom>
          <a:noFill/>
        </p:spPr>
        <p:txBody>
          <a:bodyPr wrap="square" rtlCol="0">
            <a:spAutoFit/>
          </a:bodyPr>
          <a:lstStyle/>
          <a:p>
            <a:pPr algn="r"/>
            <a:r>
              <a:rPr lang="en-US" sz="20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STAIRS </a:t>
            </a:r>
            <a:endParaRPr lang="en-US" sz="1600"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65" name="TextBox 64">
            <a:extLst>
              <a:ext uri="{FF2B5EF4-FFF2-40B4-BE49-F238E27FC236}">
                <a16:creationId xmlns:a16="http://schemas.microsoft.com/office/drawing/2014/main" id="{B5215AC7-8B64-4BDD-8DAE-5982A98E6D6B}"/>
              </a:ext>
            </a:extLst>
          </p:cNvPr>
          <p:cNvSpPr txBox="1"/>
          <p:nvPr/>
        </p:nvSpPr>
        <p:spPr>
          <a:xfrm>
            <a:off x="3273391" y="1399821"/>
            <a:ext cx="1915829" cy="707886"/>
          </a:xfrm>
          <a:prstGeom prst="rect">
            <a:avLst/>
          </a:prstGeom>
          <a:noFill/>
        </p:spPr>
        <p:txBody>
          <a:bodyPr wrap="square" rtlCol="0">
            <a:spAutoFit/>
          </a:bodyPr>
          <a:lstStyle/>
          <a:p>
            <a:pPr algn="ctr"/>
            <a:r>
              <a:rPr lang="en-US" sz="20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EXECUTIVE</a:t>
            </a:r>
          </a:p>
          <a:p>
            <a:pPr algn="ctr"/>
            <a:r>
              <a:rPr lang="en-US" sz="20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OFFICES </a:t>
            </a:r>
            <a:endParaRPr lang="en-US" sz="1600"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66" name="TextBox 65">
            <a:extLst>
              <a:ext uri="{FF2B5EF4-FFF2-40B4-BE49-F238E27FC236}">
                <a16:creationId xmlns:a16="http://schemas.microsoft.com/office/drawing/2014/main" id="{D3B3F6D0-73FA-464A-A5BE-924397A67883}"/>
              </a:ext>
            </a:extLst>
          </p:cNvPr>
          <p:cNvSpPr txBox="1"/>
          <p:nvPr/>
        </p:nvSpPr>
        <p:spPr>
          <a:xfrm>
            <a:off x="3501109" y="3570554"/>
            <a:ext cx="2274851" cy="369332"/>
          </a:xfrm>
          <a:prstGeom prst="rect">
            <a:avLst/>
          </a:prstGeom>
          <a:noFill/>
        </p:spPr>
        <p:txBody>
          <a:bodyPr wrap="square" rtlCol="0">
            <a:spAutoFit/>
          </a:bodyPr>
          <a:lstStyle/>
          <a:p>
            <a:pPr algn="r"/>
            <a:r>
              <a:rPr lang="en-US"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ACCOUNTING </a:t>
            </a:r>
            <a:endParaRPr lang="en-US" sz="1400"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67" name="TextBox 66">
            <a:extLst>
              <a:ext uri="{FF2B5EF4-FFF2-40B4-BE49-F238E27FC236}">
                <a16:creationId xmlns:a16="http://schemas.microsoft.com/office/drawing/2014/main" id="{DBDADCF2-B706-4682-8F6C-106F10B3E0D2}"/>
              </a:ext>
            </a:extLst>
          </p:cNvPr>
          <p:cNvSpPr txBox="1"/>
          <p:nvPr/>
        </p:nvSpPr>
        <p:spPr>
          <a:xfrm>
            <a:off x="3059149" y="5552377"/>
            <a:ext cx="2274851" cy="400110"/>
          </a:xfrm>
          <a:prstGeom prst="rect">
            <a:avLst/>
          </a:prstGeom>
          <a:noFill/>
        </p:spPr>
        <p:txBody>
          <a:bodyPr wrap="square" rtlCol="0">
            <a:spAutoFit/>
          </a:bodyPr>
          <a:lstStyle/>
          <a:p>
            <a:pPr algn="r"/>
            <a:r>
              <a:rPr lang="en-US" sz="20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SALES </a:t>
            </a:r>
            <a:endParaRPr lang="en-US" sz="1600"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68" name="TextBox 67">
            <a:extLst>
              <a:ext uri="{FF2B5EF4-FFF2-40B4-BE49-F238E27FC236}">
                <a16:creationId xmlns:a16="http://schemas.microsoft.com/office/drawing/2014/main" id="{39B29BEF-1D07-4AE5-A800-17F64BE21A48}"/>
              </a:ext>
            </a:extLst>
          </p:cNvPr>
          <p:cNvSpPr txBox="1"/>
          <p:nvPr/>
        </p:nvSpPr>
        <p:spPr>
          <a:xfrm>
            <a:off x="3661129" y="7159327"/>
            <a:ext cx="2274851" cy="646331"/>
          </a:xfrm>
          <a:prstGeom prst="rect">
            <a:avLst/>
          </a:prstGeom>
          <a:noFill/>
        </p:spPr>
        <p:txBody>
          <a:bodyPr wrap="square" rtlCol="0">
            <a:spAutoFit/>
          </a:bodyPr>
          <a:lstStyle/>
          <a:p>
            <a:pPr algn="ctr"/>
            <a:r>
              <a:rPr lang="en-US"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QUALITY</a:t>
            </a:r>
          </a:p>
          <a:p>
            <a:pPr algn="ctr"/>
            <a:r>
              <a:rPr lang="en-US"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ASSURANCE </a:t>
            </a:r>
            <a:endParaRPr lang="en-US" sz="1400"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69" name="TextBox 68">
            <a:extLst>
              <a:ext uri="{FF2B5EF4-FFF2-40B4-BE49-F238E27FC236}">
                <a16:creationId xmlns:a16="http://schemas.microsoft.com/office/drawing/2014/main" id="{3AFFBC8D-82A5-4B53-BE2D-35EAF1515366}"/>
              </a:ext>
            </a:extLst>
          </p:cNvPr>
          <p:cNvSpPr txBox="1"/>
          <p:nvPr/>
        </p:nvSpPr>
        <p:spPr>
          <a:xfrm>
            <a:off x="5967354" y="1118354"/>
            <a:ext cx="2274851" cy="369332"/>
          </a:xfrm>
          <a:prstGeom prst="rect">
            <a:avLst/>
          </a:prstGeom>
          <a:noFill/>
        </p:spPr>
        <p:txBody>
          <a:bodyPr wrap="square" rtlCol="0">
            <a:spAutoFit/>
          </a:bodyPr>
          <a:lstStyle/>
          <a:p>
            <a:pPr algn="ctr"/>
            <a:r>
              <a:rPr lang="en-US"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PRINT</a:t>
            </a:r>
            <a:endParaRPr lang="en-US" sz="1400"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70" name="TextBox 69">
            <a:extLst>
              <a:ext uri="{FF2B5EF4-FFF2-40B4-BE49-F238E27FC236}">
                <a16:creationId xmlns:a16="http://schemas.microsoft.com/office/drawing/2014/main" id="{0E11360B-9055-42B5-B52E-B6B5ADF3E260}"/>
              </a:ext>
            </a:extLst>
          </p:cNvPr>
          <p:cNvSpPr txBox="1"/>
          <p:nvPr/>
        </p:nvSpPr>
        <p:spPr>
          <a:xfrm>
            <a:off x="1158996" y="7380377"/>
            <a:ext cx="2274851" cy="646331"/>
          </a:xfrm>
          <a:prstGeom prst="rect">
            <a:avLst/>
          </a:prstGeom>
          <a:noFill/>
        </p:spPr>
        <p:txBody>
          <a:bodyPr wrap="square" rtlCol="0">
            <a:spAutoFit/>
          </a:bodyPr>
          <a:lstStyle/>
          <a:p>
            <a:pPr algn="ctr"/>
            <a:r>
              <a:rPr lang="en-US"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HUDDLE</a:t>
            </a:r>
          </a:p>
          <a:p>
            <a:pPr algn="ctr"/>
            <a:r>
              <a:rPr lang="en-US"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ROOM</a:t>
            </a:r>
            <a:endParaRPr lang="en-US"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71" name="TextBox 70">
            <a:extLst>
              <a:ext uri="{FF2B5EF4-FFF2-40B4-BE49-F238E27FC236}">
                <a16:creationId xmlns:a16="http://schemas.microsoft.com/office/drawing/2014/main" id="{C027FFA7-091E-4207-9EE5-DF9F373C59B8}"/>
              </a:ext>
            </a:extLst>
          </p:cNvPr>
          <p:cNvSpPr txBox="1"/>
          <p:nvPr/>
        </p:nvSpPr>
        <p:spPr>
          <a:xfrm>
            <a:off x="3043908" y="8643479"/>
            <a:ext cx="2274851" cy="369332"/>
          </a:xfrm>
          <a:prstGeom prst="rect">
            <a:avLst/>
          </a:prstGeom>
          <a:noFill/>
        </p:spPr>
        <p:txBody>
          <a:bodyPr wrap="square" rtlCol="0">
            <a:spAutoFit/>
          </a:bodyPr>
          <a:lstStyle/>
          <a:p>
            <a:pPr algn="ctr"/>
            <a:r>
              <a:rPr lang="en-US"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PB</a:t>
            </a:r>
            <a:endParaRPr lang="en-US"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72" name="TextBox 71">
            <a:extLst>
              <a:ext uri="{FF2B5EF4-FFF2-40B4-BE49-F238E27FC236}">
                <a16:creationId xmlns:a16="http://schemas.microsoft.com/office/drawing/2014/main" id="{09B5E2AA-6882-411E-AA4B-1C1E7CFDBAD1}"/>
              </a:ext>
            </a:extLst>
          </p:cNvPr>
          <p:cNvSpPr txBox="1"/>
          <p:nvPr/>
        </p:nvSpPr>
        <p:spPr>
          <a:xfrm>
            <a:off x="4754781" y="8642255"/>
            <a:ext cx="625733" cy="369332"/>
          </a:xfrm>
          <a:prstGeom prst="rect">
            <a:avLst/>
          </a:prstGeom>
          <a:noFill/>
        </p:spPr>
        <p:txBody>
          <a:bodyPr wrap="square" rtlCol="0">
            <a:spAutoFit/>
          </a:bodyPr>
          <a:lstStyle/>
          <a:p>
            <a:pPr algn="ctr"/>
            <a:r>
              <a:rPr lang="en-US"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PB</a:t>
            </a:r>
            <a:endParaRPr lang="en-US"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73" name="TextBox 72">
            <a:extLst>
              <a:ext uri="{FF2B5EF4-FFF2-40B4-BE49-F238E27FC236}">
                <a16:creationId xmlns:a16="http://schemas.microsoft.com/office/drawing/2014/main" id="{1605A4EC-8AB4-47D9-B0D1-62A868471CDD}"/>
              </a:ext>
            </a:extLst>
          </p:cNvPr>
          <p:cNvSpPr txBox="1"/>
          <p:nvPr/>
        </p:nvSpPr>
        <p:spPr>
          <a:xfrm>
            <a:off x="5438291" y="8688421"/>
            <a:ext cx="2274851" cy="276999"/>
          </a:xfrm>
          <a:prstGeom prst="rect">
            <a:avLst/>
          </a:prstGeom>
          <a:noFill/>
        </p:spPr>
        <p:txBody>
          <a:bodyPr wrap="square" rtlCol="0">
            <a:spAutoFit/>
          </a:bodyPr>
          <a:lstStyle/>
          <a:p>
            <a:pPr algn="ctr"/>
            <a:r>
              <a:rPr lang="en-US" sz="12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STORAGE</a:t>
            </a:r>
            <a:endParaRPr lang="en-US" sz="1200"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74" name="TextBox 73">
            <a:extLst>
              <a:ext uri="{FF2B5EF4-FFF2-40B4-BE49-F238E27FC236}">
                <a16:creationId xmlns:a16="http://schemas.microsoft.com/office/drawing/2014/main" id="{A9A018BF-485B-4A4A-870B-24DC0AC41B7B}"/>
              </a:ext>
            </a:extLst>
          </p:cNvPr>
          <p:cNvSpPr txBox="1"/>
          <p:nvPr/>
        </p:nvSpPr>
        <p:spPr>
          <a:xfrm>
            <a:off x="5967354" y="6419807"/>
            <a:ext cx="2274851" cy="307777"/>
          </a:xfrm>
          <a:prstGeom prst="rect">
            <a:avLst/>
          </a:prstGeom>
          <a:noFill/>
        </p:spPr>
        <p:txBody>
          <a:bodyPr wrap="square" rtlCol="0">
            <a:spAutoFit/>
          </a:bodyPr>
          <a:lstStyle/>
          <a:p>
            <a:pPr algn="ctr"/>
            <a:r>
              <a:rPr lang="en-US" sz="14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MARKETING</a:t>
            </a:r>
            <a:endParaRPr lang="en-US" sz="1400"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75" name="TextBox 74">
            <a:extLst>
              <a:ext uri="{FF2B5EF4-FFF2-40B4-BE49-F238E27FC236}">
                <a16:creationId xmlns:a16="http://schemas.microsoft.com/office/drawing/2014/main" id="{19623845-9029-42F4-AFED-CCC6CA6C2D66}"/>
              </a:ext>
            </a:extLst>
          </p:cNvPr>
          <p:cNvSpPr txBox="1"/>
          <p:nvPr/>
        </p:nvSpPr>
        <p:spPr>
          <a:xfrm>
            <a:off x="5967353" y="4776176"/>
            <a:ext cx="2274851" cy="307777"/>
          </a:xfrm>
          <a:prstGeom prst="rect">
            <a:avLst/>
          </a:prstGeom>
          <a:noFill/>
        </p:spPr>
        <p:txBody>
          <a:bodyPr wrap="square" rtlCol="0">
            <a:spAutoFit/>
          </a:bodyPr>
          <a:lstStyle/>
          <a:p>
            <a:pPr algn="ctr"/>
            <a:r>
              <a:rPr lang="en-US" sz="14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PURCHASING</a:t>
            </a:r>
            <a:endParaRPr lang="en-US" sz="1400"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76" name="TextBox 75">
            <a:extLst>
              <a:ext uri="{FF2B5EF4-FFF2-40B4-BE49-F238E27FC236}">
                <a16:creationId xmlns:a16="http://schemas.microsoft.com/office/drawing/2014/main" id="{B1A6712B-B849-49AE-A8D9-E57AFBE0CBF3}"/>
              </a:ext>
            </a:extLst>
          </p:cNvPr>
          <p:cNvSpPr txBox="1"/>
          <p:nvPr/>
        </p:nvSpPr>
        <p:spPr>
          <a:xfrm>
            <a:off x="5967352" y="2781841"/>
            <a:ext cx="2274851" cy="307777"/>
          </a:xfrm>
          <a:prstGeom prst="rect">
            <a:avLst/>
          </a:prstGeom>
          <a:noFill/>
        </p:spPr>
        <p:txBody>
          <a:bodyPr wrap="square" rtlCol="0">
            <a:spAutoFit/>
          </a:bodyPr>
          <a:lstStyle/>
          <a:p>
            <a:pPr algn="ctr"/>
            <a:r>
              <a:rPr lang="en-US" sz="1400" dirty="0">
                <a:solidFill>
                  <a:schemeClr val="bg2">
                    <a:lumMod val="90000"/>
                  </a:schemeClr>
                </a:solidFill>
                <a:latin typeface="Rockwell Nova" panose="02060503020205020403" pitchFamily="18" charset="0"/>
                <a:ea typeface="Malgun Gothic Semilight" panose="020B0502040204020203" pitchFamily="34" charset="-128"/>
                <a:cs typeface="Malgun Gothic Semilight" panose="020B0502040204020203" pitchFamily="34" charset="-128"/>
              </a:rPr>
              <a:t>OPERATIONS</a:t>
            </a:r>
            <a:endParaRPr lang="en-US" sz="1400" dirty="0">
              <a:solidFill>
                <a:schemeClr val="bg2">
                  <a:lumMod val="9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pic>
        <p:nvPicPr>
          <p:cNvPr id="77" name="Picture 76">
            <a:extLst>
              <a:ext uri="{FF2B5EF4-FFF2-40B4-BE49-F238E27FC236}">
                <a16:creationId xmlns:a16="http://schemas.microsoft.com/office/drawing/2014/main" id="{6EF4E344-C463-496B-A780-0B0BEF6B8F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0449" y="3923990"/>
            <a:ext cx="651943" cy="651943"/>
          </a:xfrm>
          <a:prstGeom prst="rect">
            <a:avLst/>
          </a:prstGeom>
        </p:spPr>
      </p:pic>
      <p:pic>
        <p:nvPicPr>
          <p:cNvPr id="78" name="Picture 77">
            <a:extLst>
              <a:ext uri="{FF2B5EF4-FFF2-40B4-BE49-F238E27FC236}">
                <a16:creationId xmlns:a16="http://schemas.microsoft.com/office/drawing/2014/main" id="{D67DEECF-F0DA-42DF-9B39-B37BB21F8D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6593" y="951358"/>
            <a:ext cx="529423" cy="529423"/>
          </a:xfrm>
          <a:prstGeom prst="rect">
            <a:avLst/>
          </a:prstGeom>
        </p:spPr>
      </p:pic>
      <p:pic>
        <p:nvPicPr>
          <p:cNvPr id="79" name="Picture 78">
            <a:extLst>
              <a:ext uri="{FF2B5EF4-FFF2-40B4-BE49-F238E27FC236}">
                <a16:creationId xmlns:a16="http://schemas.microsoft.com/office/drawing/2014/main" id="{D726AD1E-F04E-459C-808E-943CF2DEE7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2646" y="7058574"/>
            <a:ext cx="411954" cy="411954"/>
          </a:xfrm>
          <a:prstGeom prst="rect">
            <a:avLst/>
          </a:prstGeom>
        </p:spPr>
      </p:pic>
      <p:pic>
        <p:nvPicPr>
          <p:cNvPr id="80" name="Picture 79">
            <a:extLst>
              <a:ext uri="{FF2B5EF4-FFF2-40B4-BE49-F238E27FC236}">
                <a16:creationId xmlns:a16="http://schemas.microsoft.com/office/drawing/2014/main" id="{FBA35A7C-ED34-40A6-90F3-E8A8628DEC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8534" y="3201573"/>
            <a:ext cx="411954" cy="411954"/>
          </a:xfrm>
          <a:prstGeom prst="rect">
            <a:avLst/>
          </a:prstGeom>
        </p:spPr>
      </p:pic>
      <p:pic>
        <p:nvPicPr>
          <p:cNvPr id="81" name="Picture 80">
            <a:extLst>
              <a:ext uri="{FF2B5EF4-FFF2-40B4-BE49-F238E27FC236}">
                <a16:creationId xmlns:a16="http://schemas.microsoft.com/office/drawing/2014/main" id="{D6A3D05F-D711-4D6D-8107-761CD64C99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8534" y="5195900"/>
            <a:ext cx="411954" cy="411954"/>
          </a:xfrm>
          <a:prstGeom prst="rect">
            <a:avLst/>
          </a:prstGeom>
        </p:spPr>
      </p:pic>
      <p:pic>
        <p:nvPicPr>
          <p:cNvPr id="82" name="Picture 81">
            <a:extLst>
              <a:ext uri="{FF2B5EF4-FFF2-40B4-BE49-F238E27FC236}">
                <a16:creationId xmlns:a16="http://schemas.microsoft.com/office/drawing/2014/main" id="{FB614FBE-726E-46D1-A7E7-B177CC6C3F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8534" y="6808391"/>
            <a:ext cx="411954" cy="411954"/>
          </a:xfrm>
          <a:prstGeom prst="rect">
            <a:avLst/>
          </a:prstGeom>
        </p:spPr>
      </p:pic>
      <p:pic>
        <p:nvPicPr>
          <p:cNvPr id="83" name="Picture 82">
            <a:extLst>
              <a:ext uri="{FF2B5EF4-FFF2-40B4-BE49-F238E27FC236}">
                <a16:creationId xmlns:a16="http://schemas.microsoft.com/office/drawing/2014/main" id="{5C4F6563-EAFB-4228-936B-52EF9A800C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8800" y="2434820"/>
            <a:ext cx="411954" cy="411954"/>
          </a:xfrm>
          <a:prstGeom prst="rect">
            <a:avLst/>
          </a:prstGeom>
        </p:spPr>
      </p:pic>
      <p:pic>
        <p:nvPicPr>
          <p:cNvPr id="84" name="Picture 83">
            <a:extLst>
              <a:ext uri="{FF2B5EF4-FFF2-40B4-BE49-F238E27FC236}">
                <a16:creationId xmlns:a16="http://schemas.microsoft.com/office/drawing/2014/main" id="{F3C74EF0-44DF-4710-A060-A66A287A70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8800" y="4416077"/>
            <a:ext cx="411954" cy="411954"/>
          </a:xfrm>
          <a:prstGeom prst="rect">
            <a:avLst/>
          </a:prstGeom>
        </p:spPr>
      </p:pic>
    </p:spTree>
    <p:extLst>
      <p:ext uri="{BB962C8B-B14F-4D97-AF65-F5344CB8AC3E}">
        <p14:creationId xmlns:p14="http://schemas.microsoft.com/office/powerpoint/2010/main" val="25876846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3C946E5-7AEA-4F15-AC65-5682B2A69911}"/>
              </a:ext>
            </a:extLst>
          </p:cNvPr>
          <p:cNvSpPr txBox="1"/>
          <p:nvPr/>
        </p:nvSpPr>
        <p:spPr>
          <a:xfrm>
            <a:off x="360874" y="161547"/>
            <a:ext cx="7563243" cy="1569660"/>
          </a:xfrm>
          <a:prstGeom prst="rect">
            <a:avLst/>
          </a:prstGeom>
          <a:noFill/>
        </p:spPr>
        <p:txBody>
          <a:bodyPr wrap="square" rtlCol="0">
            <a:spAutoFit/>
          </a:bodyPr>
          <a:lstStyle/>
          <a:p>
            <a:r>
              <a:rPr lang="en-US" sz="9600" dirty="0">
                <a:solidFill>
                  <a:schemeClr val="bg2">
                    <a:lumMod val="10000"/>
                  </a:schemeClr>
                </a:solidFill>
                <a:latin typeface="Rockwell Nova" panose="02060503020205020403" pitchFamily="18" charset="0"/>
              </a:rPr>
              <a:t>DESIGN</a:t>
            </a:r>
          </a:p>
        </p:txBody>
      </p:sp>
      <p:sp>
        <p:nvSpPr>
          <p:cNvPr id="4" name="TextBox 3">
            <a:extLst>
              <a:ext uri="{FF2B5EF4-FFF2-40B4-BE49-F238E27FC236}">
                <a16:creationId xmlns:a16="http://schemas.microsoft.com/office/drawing/2014/main" id="{534A0C91-6781-4910-B02A-4FBFA6B84F9A}"/>
              </a:ext>
            </a:extLst>
          </p:cNvPr>
          <p:cNvSpPr txBox="1"/>
          <p:nvPr/>
        </p:nvSpPr>
        <p:spPr>
          <a:xfrm>
            <a:off x="360874" y="1257300"/>
            <a:ext cx="8204006" cy="1569660"/>
          </a:xfrm>
          <a:prstGeom prst="rect">
            <a:avLst/>
          </a:prstGeom>
          <a:noFill/>
        </p:spPr>
        <p:txBody>
          <a:bodyPr wrap="square" rtlCol="0">
            <a:spAutoFit/>
          </a:bodyPr>
          <a:lstStyle/>
          <a:p>
            <a:r>
              <a:rPr lang="en-US" sz="9600" dirty="0">
                <a:solidFill>
                  <a:schemeClr val="bg2">
                    <a:lumMod val="10000"/>
                  </a:schemeClr>
                </a:solidFill>
                <a:latin typeface="Rockwell Nova" panose="02060503020205020403" pitchFamily="18" charset="0"/>
              </a:rPr>
              <a:t>GUIDELINES</a:t>
            </a:r>
          </a:p>
        </p:txBody>
      </p:sp>
      <p:pic>
        <p:nvPicPr>
          <p:cNvPr id="3" name="Picture 2">
            <a:extLst>
              <a:ext uri="{FF2B5EF4-FFF2-40B4-BE49-F238E27FC236}">
                <a16:creationId xmlns:a16="http://schemas.microsoft.com/office/drawing/2014/main" id="{F7367002-A3B8-4005-9A2B-C62CE4784AE2}"/>
              </a:ext>
            </a:extLst>
          </p:cNvPr>
          <p:cNvPicPr>
            <a:picLocks noChangeAspect="1"/>
          </p:cNvPicPr>
          <p:nvPr/>
        </p:nvPicPr>
        <p:blipFill rotWithShape="1">
          <a:blip r:embed="rId2">
            <a:extLst>
              <a:ext uri="{28A0092B-C50C-407E-A947-70E740481C1C}">
                <a14:useLocalDpi xmlns:a14="http://schemas.microsoft.com/office/drawing/2010/main" val="0"/>
              </a:ext>
            </a:extLst>
          </a:blip>
          <a:srcRect l="22549" t="31351" r="47549" b="25599"/>
          <a:stretch/>
        </p:blipFill>
        <p:spPr>
          <a:xfrm>
            <a:off x="822959" y="3375660"/>
            <a:ext cx="6501835" cy="5265420"/>
          </a:xfrm>
          <a:prstGeom prst="rect">
            <a:avLst/>
          </a:prstGeom>
        </p:spPr>
      </p:pic>
      <p:sp>
        <p:nvSpPr>
          <p:cNvPr id="7" name="TextBox 6">
            <a:extLst>
              <a:ext uri="{FF2B5EF4-FFF2-40B4-BE49-F238E27FC236}">
                <a16:creationId xmlns:a16="http://schemas.microsoft.com/office/drawing/2014/main" id="{910767A1-CDE7-45D9-B8A6-296F433066B6}"/>
              </a:ext>
            </a:extLst>
          </p:cNvPr>
          <p:cNvSpPr txBox="1"/>
          <p:nvPr/>
        </p:nvSpPr>
        <p:spPr>
          <a:xfrm>
            <a:off x="8424662" y="3526334"/>
            <a:ext cx="6784858" cy="1200329"/>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The main goal for the design is to promote well-being since it has been proven that increases productivity and motivation. It will be achieved by having water stations mostly everywhere, allowance of sunlight, and creating an inviting set of stairs. </a:t>
            </a:r>
          </a:p>
        </p:txBody>
      </p:sp>
      <p:sp>
        <p:nvSpPr>
          <p:cNvPr id="8" name="TextBox 7">
            <a:extLst>
              <a:ext uri="{FF2B5EF4-FFF2-40B4-BE49-F238E27FC236}">
                <a16:creationId xmlns:a16="http://schemas.microsoft.com/office/drawing/2014/main" id="{4518F0D0-2C5F-48C5-9053-397DB4570AE5}"/>
              </a:ext>
            </a:extLst>
          </p:cNvPr>
          <p:cNvSpPr txBox="1"/>
          <p:nvPr/>
        </p:nvSpPr>
        <p:spPr>
          <a:xfrm>
            <a:off x="7744047" y="3443427"/>
            <a:ext cx="4400105" cy="707886"/>
          </a:xfrm>
          <a:prstGeom prst="rect">
            <a:avLst/>
          </a:prstGeom>
          <a:noFill/>
        </p:spPr>
        <p:txBody>
          <a:bodyPr wrap="square" rtlCol="0">
            <a:spAutoFit/>
          </a:bodyPr>
          <a:lstStyle/>
          <a:p>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1</a:t>
            </a:r>
          </a:p>
        </p:txBody>
      </p:sp>
      <p:sp>
        <p:nvSpPr>
          <p:cNvPr id="9" name="TextBox 8">
            <a:extLst>
              <a:ext uri="{FF2B5EF4-FFF2-40B4-BE49-F238E27FC236}">
                <a16:creationId xmlns:a16="http://schemas.microsoft.com/office/drawing/2014/main" id="{49694F0B-5E40-4E0E-9393-FC0C151439EF}"/>
              </a:ext>
            </a:extLst>
          </p:cNvPr>
          <p:cNvSpPr txBox="1"/>
          <p:nvPr/>
        </p:nvSpPr>
        <p:spPr>
          <a:xfrm>
            <a:off x="8424662" y="4892477"/>
            <a:ext cx="6891538" cy="923330"/>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Sense of community will be allowed thank to the amount of workstations, collaborative spaces, and support spaces such as the café. </a:t>
            </a:r>
          </a:p>
        </p:txBody>
      </p:sp>
      <p:sp>
        <p:nvSpPr>
          <p:cNvPr id="10" name="TextBox 9">
            <a:extLst>
              <a:ext uri="{FF2B5EF4-FFF2-40B4-BE49-F238E27FC236}">
                <a16:creationId xmlns:a16="http://schemas.microsoft.com/office/drawing/2014/main" id="{7841CEB2-070B-4CB7-95D3-DF074A7637CF}"/>
              </a:ext>
            </a:extLst>
          </p:cNvPr>
          <p:cNvSpPr txBox="1"/>
          <p:nvPr/>
        </p:nvSpPr>
        <p:spPr>
          <a:xfrm>
            <a:off x="7744047" y="4809570"/>
            <a:ext cx="680615" cy="707886"/>
          </a:xfrm>
          <a:prstGeom prst="rect">
            <a:avLst/>
          </a:prstGeom>
          <a:noFill/>
        </p:spPr>
        <p:txBody>
          <a:bodyPr wrap="square" rtlCol="0">
            <a:spAutoFit/>
          </a:bodyPr>
          <a:lstStyle/>
          <a:p>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2</a:t>
            </a:r>
          </a:p>
        </p:txBody>
      </p:sp>
      <p:sp>
        <p:nvSpPr>
          <p:cNvPr id="11" name="TextBox 10">
            <a:extLst>
              <a:ext uri="{FF2B5EF4-FFF2-40B4-BE49-F238E27FC236}">
                <a16:creationId xmlns:a16="http://schemas.microsoft.com/office/drawing/2014/main" id="{B62D4389-98BF-4628-82CC-DD984BE25521}"/>
              </a:ext>
            </a:extLst>
          </p:cNvPr>
          <p:cNvSpPr txBox="1"/>
          <p:nvPr/>
        </p:nvSpPr>
        <p:spPr>
          <a:xfrm>
            <a:off x="8424662" y="6064528"/>
            <a:ext cx="7120138" cy="923330"/>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History of the brand will be displayed throughout the most public areas of the workplace, so new employees and guests can understand the values and traditions of the brand.</a:t>
            </a:r>
          </a:p>
        </p:txBody>
      </p:sp>
      <p:sp>
        <p:nvSpPr>
          <p:cNvPr id="12" name="TextBox 11">
            <a:extLst>
              <a:ext uri="{FF2B5EF4-FFF2-40B4-BE49-F238E27FC236}">
                <a16:creationId xmlns:a16="http://schemas.microsoft.com/office/drawing/2014/main" id="{617CC14A-BD56-4733-B00E-4FB515F59CCF}"/>
              </a:ext>
            </a:extLst>
          </p:cNvPr>
          <p:cNvSpPr txBox="1"/>
          <p:nvPr/>
        </p:nvSpPr>
        <p:spPr>
          <a:xfrm>
            <a:off x="7744047" y="5981621"/>
            <a:ext cx="680615" cy="707886"/>
          </a:xfrm>
          <a:prstGeom prst="rect">
            <a:avLst/>
          </a:prstGeom>
          <a:noFill/>
        </p:spPr>
        <p:txBody>
          <a:bodyPr wrap="square" rtlCol="0">
            <a:spAutoFit/>
          </a:bodyPr>
          <a:lstStyle/>
          <a:p>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3</a:t>
            </a:r>
          </a:p>
        </p:txBody>
      </p:sp>
      <p:sp>
        <p:nvSpPr>
          <p:cNvPr id="13" name="TextBox 12">
            <a:extLst>
              <a:ext uri="{FF2B5EF4-FFF2-40B4-BE49-F238E27FC236}">
                <a16:creationId xmlns:a16="http://schemas.microsoft.com/office/drawing/2014/main" id="{125D308C-654E-4F51-86D8-86236A4FC9FC}"/>
              </a:ext>
            </a:extLst>
          </p:cNvPr>
          <p:cNvSpPr txBox="1"/>
          <p:nvPr/>
        </p:nvSpPr>
        <p:spPr>
          <a:xfrm>
            <a:off x="8424662" y="7318494"/>
            <a:ext cx="6891538" cy="1477328"/>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Space for daycare will be one of the special features of the workplace. It will allow new parents to keep growing in the professional aspect while still taking care of their lives outside work. This will also reinforce one of the most important values of the companies called “Women and Men”.</a:t>
            </a:r>
          </a:p>
        </p:txBody>
      </p:sp>
      <p:sp>
        <p:nvSpPr>
          <p:cNvPr id="14" name="TextBox 13">
            <a:extLst>
              <a:ext uri="{FF2B5EF4-FFF2-40B4-BE49-F238E27FC236}">
                <a16:creationId xmlns:a16="http://schemas.microsoft.com/office/drawing/2014/main" id="{2C8061C9-76A0-4802-8D62-FA0F020EEA2E}"/>
              </a:ext>
            </a:extLst>
          </p:cNvPr>
          <p:cNvSpPr txBox="1"/>
          <p:nvPr/>
        </p:nvSpPr>
        <p:spPr>
          <a:xfrm>
            <a:off x="7744047" y="7235587"/>
            <a:ext cx="680615" cy="707886"/>
          </a:xfrm>
          <a:prstGeom prst="rect">
            <a:avLst/>
          </a:prstGeom>
          <a:noFill/>
        </p:spPr>
        <p:txBody>
          <a:bodyPr wrap="square" rtlCol="0">
            <a:spAutoFit/>
          </a:bodyPr>
          <a:lstStyle/>
          <a:p>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4</a:t>
            </a:r>
          </a:p>
        </p:txBody>
      </p:sp>
      <p:sp>
        <p:nvSpPr>
          <p:cNvPr id="15" name="TextBox 14">
            <a:extLst>
              <a:ext uri="{FF2B5EF4-FFF2-40B4-BE49-F238E27FC236}">
                <a16:creationId xmlns:a16="http://schemas.microsoft.com/office/drawing/2014/main" id="{7745E749-DB8C-40F6-AB79-1C600E08F23F}"/>
              </a:ext>
            </a:extLst>
          </p:cNvPr>
          <p:cNvSpPr txBox="1"/>
          <p:nvPr/>
        </p:nvSpPr>
        <p:spPr>
          <a:xfrm>
            <a:off x="8424662" y="9044940"/>
            <a:ext cx="6891538" cy="646331"/>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Give hierarchy to the Executive Offices by making it visually accessible to everybody and creating an extra level.</a:t>
            </a:r>
          </a:p>
        </p:txBody>
      </p:sp>
      <p:sp>
        <p:nvSpPr>
          <p:cNvPr id="16" name="TextBox 15">
            <a:extLst>
              <a:ext uri="{FF2B5EF4-FFF2-40B4-BE49-F238E27FC236}">
                <a16:creationId xmlns:a16="http://schemas.microsoft.com/office/drawing/2014/main" id="{27CE2495-FD3A-4625-963E-3BC8844A001E}"/>
              </a:ext>
            </a:extLst>
          </p:cNvPr>
          <p:cNvSpPr txBox="1"/>
          <p:nvPr/>
        </p:nvSpPr>
        <p:spPr>
          <a:xfrm>
            <a:off x="7744047" y="8962033"/>
            <a:ext cx="680615" cy="707886"/>
          </a:xfrm>
          <a:prstGeom prst="rect">
            <a:avLst/>
          </a:prstGeom>
          <a:noFill/>
        </p:spPr>
        <p:txBody>
          <a:bodyPr wrap="square" rtlCol="0">
            <a:spAutoFit/>
          </a:bodyPr>
          <a:lstStyle/>
          <a:p>
            <a:r>
              <a:rPr lang="en-US" sz="4000" dirty="0">
                <a:solidFill>
                  <a:srgbClr val="EC5D24"/>
                </a:solidFill>
                <a:latin typeface="Rockwell Nova" panose="02060503020205020403" pitchFamily="18" charset="0"/>
                <a:ea typeface="Malgun Gothic Semilight" panose="020B0502040204020203" pitchFamily="34" charset="-128"/>
                <a:cs typeface="Malgun Gothic Semilight" panose="020B0502040204020203" pitchFamily="34" charset="-128"/>
              </a:rPr>
              <a:t>5</a:t>
            </a:r>
          </a:p>
        </p:txBody>
      </p:sp>
    </p:spTree>
    <p:extLst>
      <p:ext uri="{BB962C8B-B14F-4D97-AF65-F5344CB8AC3E}">
        <p14:creationId xmlns:p14="http://schemas.microsoft.com/office/powerpoint/2010/main" val="373660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86DCAB5-0078-4DE0-A743-19146398A62E}"/>
              </a:ext>
            </a:extLst>
          </p:cNvPr>
          <p:cNvPicPr>
            <a:picLocks noChangeAspect="1"/>
          </p:cNvPicPr>
          <p:nvPr/>
        </p:nvPicPr>
        <p:blipFill rotWithShape="1">
          <a:blip r:embed="rId2">
            <a:extLst>
              <a:ext uri="{28A0092B-C50C-407E-A947-70E740481C1C}">
                <a14:useLocalDpi xmlns:a14="http://schemas.microsoft.com/office/drawing/2010/main" val="0"/>
              </a:ext>
            </a:extLst>
          </a:blip>
          <a:srcRect l="25000" t="35883" r="51800" b="35634"/>
          <a:stretch/>
        </p:blipFill>
        <p:spPr>
          <a:xfrm>
            <a:off x="10105111" y="4709160"/>
            <a:ext cx="4067098" cy="4032039"/>
          </a:xfrm>
          <a:prstGeom prst="rect">
            <a:avLst/>
          </a:prstGeom>
        </p:spPr>
      </p:pic>
      <p:sp>
        <p:nvSpPr>
          <p:cNvPr id="6" name="TextBox 5">
            <a:extLst>
              <a:ext uri="{FF2B5EF4-FFF2-40B4-BE49-F238E27FC236}">
                <a16:creationId xmlns:a16="http://schemas.microsoft.com/office/drawing/2014/main" id="{C3C946E5-7AEA-4F15-AC65-5682B2A69911}"/>
              </a:ext>
            </a:extLst>
          </p:cNvPr>
          <p:cNvSpPr txBox="1"/>
          <p:nvPr/>
        </p:nvSpPr>
        <p:spPr>
          <a:xfrm>
            <a:off x="360874" y="8375907"/>
            <a:ext cx="14848646" cy="1569660"/>
          </a:xfrm>
          <a:prstGeom prst="rect">
            <a:avLst/>
          </a:prstGeom>
          <a:noFill/>
        </p:spPr>
        <p:txBody>
          <a:bodyPr wrap="square" rtlCol="0">
            <a:spAutoFit/>
          </a:bodyPr>
          <a:lstStyle/>
          <a:p>
            <a:pPr algn="r"/>
            <a:r>
              <a:rPr lang="en-US" sz="9600" dirty="0">
                <a:solidFill>
                  <a:schemeClr val="bg2">
                    <a:lumMod val="10000"/>
                  </a:schemeClr>
                </a:solidFill>
                <a:latin typeface="Rockwell Nova" panose="02060503020205020403" pitchFamily="18" charset="0"/>
              </a:rPr>
              <a:t>SOURCES</a:t>
            </a:r>
          </a:p>
        </p:txBody>
      </p:sp>
      <p:sp>
        <p:nvSpPr>
          <p:cNvPr id="7" name="TextBox 6">
            <a:extLst>
              <a:ext uri="{FF2B5EF4-FFF2-40B4-BE49-F238E27FC236}">
                <a16:creationId xmlns:a16="http://schemas.microsoft.com/office/drawing/2014/main" id="{910767A1-CDE7-45D9-B8A6-296F433066B6}"/>
              </a:ext>
            </a:extLst>
          </p:cNvPr>
          <p:cNvSpPr txBox="1"/>
          <p:nvPr/>
        </p:nvSpPr>
        <p:spPr>
          <a:xfrm>
            <a:off x="360874" y="457200"/>
            <a:ext cx="6784858" cy="6463308"/>
          </a:xfrm>
          <a:prstGeom prst="rect">
            <a:avLst/>
          </a:prstGeom>
          <a:noFill/>
        </p:spPr>
        <p:txBody>
          <a:bodyPr wrap="square" rtlCol="0">
            <a:spAutoFit/>
          </a:bodyPr>
          <a:lstStyle/>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ThomasVieilli.fr</a:t>
            </a:r>
          </a:p>
          <a:p>
            <a:endPar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Wikipedia.com</a:t>
            </a:r>
          </a:p>
          <a:p>
            <a:endPar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AccountingTools.com</a:t>
            </a:r>
          </a:p>
          <a:p>
            <a:endPar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NounProject.com</a:t>
            </a:r>
          </a:p>
          <a:p>
            <a:endPar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ConnectingElements.com</a:t>
            </a:r>
          </a:p>
          <a:p>
            <a:endPar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Bizfluent.com</a:t>
            </a:r>
          </a:p>
          <a:p>
            <a:endPar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SmallBusiness.com</a:t>
            </a:r>
          </a:p>
          <a:p>
            <a:endPar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Irrpubic.edu.au</a:t>
            </a:r>
          </a:p>
          <a:p>
            <a:endPar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Shopify.com</a:t>
            </a:r>
          </a:p>
          <a:p>
            <a:endPar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LovePik.com</a:t>
            </a:r>
          </a:p>
          <a:p>
            <a:endPar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r>
              <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rPr>
              <a:t>KissPng.com</a:t>
            </a:r>
          </a:p>
          <a:p>
            <a:endPar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endParaRPr lang="en-US" dirty="0">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Tree>
    <p:extLst>
      <p:ext uri="{BB962C8B-B14F-4D97-AF65-F5344CB8AC3E}">
        <p14:creationId xmlns:p14="http://schemas.microsoft.com/office/powerpoint/2010/main" val="27416026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944</TotalTime>
  <Words>3094</Words>
  <Application>Microsoft Office PowerPoint</Application>
  <PresentationFormat>Custom</PresentationFormat>
  <Paragraphs>648</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Malgun Gothic Semilight</vt:lpstr>
      <vt:lpstr>Arial</vt:lpstr>
      <vt:lpstr>Calibri</vt:lpstr>
      <vt:lpstr>Calibri Light</vt:lpstr>
      <vt:lpstr>Rockwell Nova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MariaPia Sierra</dc:creator>
  <cp:lastModifiedBy>MariaPia Sierra</cp:lastModifiedBy>
  <cp:revision>63</cp:revision>
  <dcterms:created xsi:type="dcterms:W3CDTF">2019-02-06T15:27:08Z</dcterms:created>
  <dcterms:modified xsi:type="dcterms:W3CDTF">2019-02-07T07:11:35Z</dcterms:modified>
</cp:coreProperties>
</file>